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2"/>
  </p:notesMasterIdLst>
  <p:handoutMasterIdLst>
    <p:handoutMasterId r:id="rId43"/>
  </p:handoutMasterIdLst>
  <p:sldIdLst>
    <p:sldId id="264" r:id="rId2"/>
    <p:sldId id="294" r:id="rId3"/>
    <p:sldId id="259" r:id="rId4"/>
    <p:sldId id="406" r:id="rId5"/>
    <p:sldId id="408" r:id="rId6"/>
    <p:sldId id="263" r:id="rId7"/>
    <p:sldId id="409" r:id="rId8"/>
    <p:sldId id="304" r:id="rId9"/>
    <p:sldId id="303" r:id="rId10"/>
    <p:sldId id="325" r:id="rId11"/>
    <p:sldId id="305" r:id="rId12"/>
    <p:sldId id="306" r:id="rId13"/>
    <p:sldId id="326" r:id="rId14"/>
    <p:sldId id="332" r:id="rId15"/>
    <p:sldId id="327" r:id="rId16"/>
    <p:sldId id="328" r:id="rId17"/>
    <p:sldId id="329" r:id="rId18"/>
    <p:sldId id="270" r:id="rId19"/>
    <p:sldId id="412" r:id="rId20"/>
    <p:sldId id="407" r:id="rId21"/>
    <p:sldId id="302" r:id="rId22"/>
    <p:sldId id="308" r:id="rId23"/>
    <p:sldId id="311" r:id="rId24"/>
    <p:sldId id="310" r:id="rId25"/>
    <p:sldId id="312" r:id="rId26"/>
    <p:sldId id="411" r:id="rId27"/>
    <p:sldId id="314" r:id="rId28"/>
    <p:sldId id="315" r:id="rId29"/>
    <p:sldId id="316" r:id="rId30"/>
    <p:sldId id="317" r:id="rId31"/>
    <p:sldId id="318" r:id="rId32"/>
    <p:sldId id="319" r:id="rId33"/>
    <p:sldId id="320" r:id="rId34"/>
    <p:sldId id="413" r:id="rId35"/>
    <p:sldId id="321" r:id="rId36"/>
    <p:sldId id="330" r:id="rId37"/>
    <p:sldId id="324" r:id="rId38"/>
    <p:sldId id="335" r:id="rId39"/>
    <p:sldId id="333" r:id="rId40"/>
    <p:sldId id="334" r:id="rId41"/>
  </p:sldIdLst>
  <p:sldSz cx="9144000" cy="6858000" type="screen4x3"/>
  <p:notesSz cx="6797675" cy="9926638"/>
  <p:defaultTextStyle>
    <a:defPPr>
      <a:defRPr lang="en-GB"/>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8000"/>
    <a:srgbClr val="009900"/>
    <a:srgbClr val="F8F8BE"/>
    <a:srgbClr val="FFFF99"/>
    <a:srgbClr val="FF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27009-9731-4A04-9980-F80ACA926AC3}" v="1" dt="2020-02-04T20:08:5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86792" autoAdjust="0"/>
  </p:normalViewPr>
  <p:slideViewPr>
    <p:cSldViewPr>
      <p:cViewPr>
        <p:scale>
          <a:sx n="74" d="100"/>
          <a:sy n="74" d="100"/>
        </p:scale>
        <p:origin x="1718" y="43"/>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2160"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Galante" userId="9c5fb31c-54af-4263-a0a2-7da68c32d393" providerId="ADAL" clId="{4F527009-9731-4A04-9980-F80ACA926AC3}"/>
    <pc:docChg chg="custSel addSld modSld">
      <pc:chgData name="Peter Galante" userId="9c5fb31c-54af-4263-a0a2-7da68c32d393" providerId="ADAL" clId="{4F527009-9731-4A04-9980-F80ACA926AC3}" dt="2020-02-04T20:09:02.939" v="21" actId="20577"/>
      <pc:docMkLst>
        <pc:docMk/>
      </pc:docMkLst>
      <pc:sldChg chg="modSp">
        <pc:chgData name="Peter Galante" userId="9c5fb31c-54af-4263-a0a2-7da68c32d393" providerId="ADAL" clId="{4F527009-9731-4A04-9980-F80ACA926AC3}" dt="2020-02-04T20:09:02.939" v="21" actId="20577"/>
        <pc:sldMkLst>
          <pc:docMk/>
          <pc:sldMk cId="1801772337" sldId="324"/>
        </pc:sldMkLst>
        <pc:spChg chg="mod">
          <ac:chgData name="Peter Galante" userId="9c5fb31c-54af-4263-a0a2-7da68c32d393" providerId="ADAL" clId="{4F527009-9731-4A04-9980-F80ACA926AC3}" dt="2020-02-04T20:09:02.939" v="21" actId="20577"/>
          <ac:spMkLst>
            <pc:docMk/>
            <pc:sldMk cId="1801772337" sldId="324"/>
            <ac:spMk id="3" creationId="{00000000-0000-0000-0000-000000000000}"/>
          </ac:spMkLst>
        </pc:spChg>
      </pc:sldChg>
      <pc:sldChg chg="add">
        <pc:chgData name="Peter Galante" userId="9c5fb31c-54af-4263-a0a2-7da68c32d393" providerId="ADAL" clId="{4F527009-9731-4A04-9980-F80ACA926AC3}" dt="2020-02-04T20:08:53.833" v="0"/>
        <pc:sldMkLst>
          <pc:docMk/>
          <pc:sldMk cId="1914298380" sldId="335"/>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42691" name="Rectangle 3"/>
          <p:cNvSpPr>
            <a:spLocks noGrp="1" noChangeArrowheads="1"/>
          </p:cNvSpPr>
          <p:nvPr>
            <p:ph type="dt" sz="quarter" idx="1"/>
          </p:nvPr>
        </p:nvSpPr>
        <p:spPr bwMode="auto">
          <a:xfrm>
            <a:off x="3849688" y="0"/>
            <a:ext cx="2946400"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42692" name="Rectangle 4"/>
          <p:cNvSpPr>
            <a:spLocks noGrp="1" noChangeArrowheads="1"/>
          </p:cNvSpPr>
          <p:nvPr>
            <p:ph type="ftr" sz="quarter" idx="2"/>
          </p:nvPr>
        </p:nvSpPr>
        <p:spPr bwMode="auto">
          <a:xfrm>
            <a:off x="0" y="9428163"/>
            <a:ext cx="2946400" cy="496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42693" name="Rectangle 5"/>
          <p:cNvSpPr>
            <a:spLocks noGrp="1" noChangeArrowheads="1"/>
          </p:cNvSpPr>
          <p:nvPr>
            <p:ph type="sldNum" sz="quarter" idx="3"/>
          </p:nvPr>
        </p:nvSpPr>
        <p:spPr bwMode="auto">
          <a:xfrm>
            <a:off x="3849688" y="9428163"/>
            <a:ext cx="2946400" cy="496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8613AA21-3C2C-D449-AAAE-3AD6C02126B3}" type="slidenum">
              <a:rPr lang="en-US"/>
              <a:pPr/>
              <a:t>‹#›</a:t>
            </a:fld>
            <a:endParaRPr lang="en-US"/>
          </a:p>
        </p:txBody>
      </p:sp>
    </p:spTree>
    <p:extLst>
      <p:ext uri="{BB962C8B-B14F-4D97-AF65-F5344CB8AC3E}">
        <p14:creationId xmlns:p14="http://schemas.microsoft.com/office/powerpoint/2010/main" val="744833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1267" name="Rectangle 3"/>
          <p:cNvSpPr>
            <a:spLocks noGrp="1" noChangeArrowheads="1"/>
          </p:cNvSpPr>
          <p:nvPr>
            <p:ph type="dt" idx="1"/>
          </p:nvPr>
        </p:nvSpPr>
        <p:spPr bwMode="auto">
          <a:xfrm>
            <a:off x="3851275" y="0"/>
            <a:ext cx="2946400"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1268"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1269" name="Rectangle 5"/>
          <p:cNvSpPr>
            <a:spLocks noGrp="1" noChangeArrowheads="1"/>
          </p:cNvSpPr>
          <p:nvPr>
            <p:ph type="body" sz="quarter" idx="3"/>
          </p:nvPr>
        </p:nvSpPr>
        <p:spPr bwMode="auto">
          <a:xfrm>
            <a:off x="906463" y="4714875"/>
            <a:ext cx="4984750" cy="4467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270" name="Rectangle 6"/>
          <p:cNvSpPr>
            <a:spLocks noGrp="1" noChangeArrowheads="1"/>
          </p:cNvSpPr>
          <p:nvPr>
            <p:ph type="ftr" sz="quarter" idx="4"/>
          </p:nvPr>
        </p:nvSpPr>
        <p:spPr bwMode="auto">
          <a:xfrm>
            <a:off x="0" y="9429750"/>
            <a:ext cx="2946400"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1271" name="Rectangle 7"/>
          <p:cNvSpPr>
            <a:spLocks noGrp="1" noChangeArrowheads="1"/>
          </p:cNvSpPr>
          <p:nvPr>
            <p:ph type="sldNum" sz="quarter" idx="5"/>
          </p:nvPr>
        </p:nvSpPr>
        <p:spPr bwMode="auto">
          <a:xfrm>
            <a:off x="3851275" y="9429750"/>
            <a:ext cx="2946400" cy="49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90BEA1F4-9ED7-7E4B-A503-58C3750FFD87}" type="slidenum">
              <a:rPr lang="en-GB"/>
              <a:pPr/>
              <a:t>‹#›</a:t>
            </a:fld>
            <a:endParaRPr lang="en-GB"/>
          </a:p>
        </p:txBody>
      </p:sp>
    </p:spTree>
    <p:extLst>
      <p:ext uri="{BB962C8B-B14F-4D97-AF65-F5344CB8AC3E}">
        <p14:creationId xmlns:p14="http://schemas.microsoft.com/office/powerpoint/2010/main" val="8072835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D1C0DF-F2E4-1C4C-B969-F1E05F30278C}" type="slidenum">
              <a:rPr lang="en-GB"/>
              <a:pPr/>
              <a:t>1</a:t>
            </a:fld>
            <a:endParaRPr lang="en-GB"/>
          </a:p>
        </p:txBody>
      </p:sp>
      <p:sp>
        <p:nvSpPr>
          <p:cNvPr id="86018"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86019" name="Rectangle 3"/>
          <p:cNvSpPr>
            <a:spLocks noGrp="1" noChangeArrowheads="1"/>
          </p:cNvSpPr>
          <p:nvPr>
            <p:ph type="body" idx="1"/>
          </p:nvPr>
        </p:nvSpPr>
        <p:spPr/>
        <p:txBody>
          <a:bodyPr lIns="91605" tIns="45802" rIns="91605" bIns="45802"/>
          <a:lstStyle/>
          <a:p>
            <a:r>
              <a:rPr lang="en-US" dirty="0"/>
              <a:t>‘Species distribution modeling’ or ‘Ecological niche modeling’ or ‘habitat suitability modeling’ or ‘</a:t>
            </a:r>
            <a:r>
              <a:rPr lang="en-US" dirty="0" err="1"/>
              <a:t>bioclimate</a:t>
            </a:r>
            <a:r>
              <a:rPr lang="en-US" dirty="0"/>
              <a:t> envelope modeling’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6362A2-958A-9749-958E-F7829FA0AD9C}" type="slidenum">
              <a:rPr lang="en-GB"/>
              <a:pPr/>
              <a:t>12</a:t>
            </a:fld>
            <a:endParaRPr lang="en-GB"/>
          </a:p>
        </p:txBody>
      </p:sp>
      <p:sp>
        <p:nvSpPr>
          <p:cNvPr id="382978"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82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a:t>But you may want to do spatially independent subsets., for example.</a:t>
            </a:r>
          </a:p>
        </p:txBody>
      </p:sp>
      <p:sp>
        <p:nvSpPr>
          <p:cNvPr id="4" name="Slide Number Placeholder 3"/>
          <p:cNvSpPr>
            <a:spLocks noGrp="1"/>
          </p:cNvSpPr>
          <p:nvPr>
            <p:ph type="sldNum" sz="quarter" idx="10"/>
          </p:nvPr>
        </p:nvSpPr>
        <p:spPr/>
        <p:txBody>
          <a:bodyPr/>
          <a:lstStyle/>
          <a:p>
            <a:fld id="{90BEA1F4-9ED7-7E4B-A503-58C3750FFD87}" type="slidenum">
              <a:rPr lang="en-GB" smtClean="0"/>
              <a:pPr/>
              <a:t>13</a:t>
            </a:fld>
            <a:endParaRPr lang="en-GB"/>
          </a:p>
        </p:txBody>
      </p:sp>
    </p:spTree>
    <p:extLst>
      <p:ext uri="{BB962C8B-B14F-4D97-AF65-F5344CB8AC3E}">
        <p14:creationId xmlns:p14="http://schemas.microsoft.com/office/powerpoint/2010/main" val="1803774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a:t>But need to mask the environmental layers as well for presence-background approaches like </a:t>
            </a:r>
            <a:r>
              <a:rPr lang="en-US" dirty="0" err="1"/>
              <a:t>maxent</a:t>
            </a:r>
            <a:r>
              <a:rPr lang="en-US" dirty="0"/>
              <a:t>.</a:t>
            </a:r>
          </a:p>
          <a:p>
            <a:endParaRPr lang="en-US" dirty="0"/>
          </a:p>
        </p:txBody>
      </p:sp>
      <p:sp>
        <p:nvSpPr>
          <p:cNvPr id="4" name="Slide Number Placeholder 3"/>
          <p:cNvSpPr>
            <a:spLocks noGrp="1"/>
          </p:cNvSpPr>
          <p:nvPr>
            <p:ph type="sldNum" sz="quarter" idx="10"/>
          </p:nvPr>
        </p:nvSpPr>
        <p:spPr/>
        <p:txBody>
          <a:bodyPr/>
          <a:lstStyle/>
          <a:p>
            <a:fld id="{90BEA1F4-9ED7-7E4B-A503-58C3750FFD87}" type="slidenum">
              <a:rPr lang="en-GB" smtClean="0"/>
              <a:pPr/>
              <a:t>14</a:t>
            </a:fld>
            <a:endParaRPr lang="en-GB"/>
          </a:p>
        </p:txBody>
      </p:sp>
    </p:spTree>
    <p:extLst>
      <p:ext uri="{BB962C8B-B14F-4D97-AF65-F5344CB8AC3E}">
        <p14:creationId xmlns:p14="http://schemas.microsoft.com/office/powerpoint/2010/main" val="2672691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a:t>We will not do this in lab today,</a:t>
            </a:r>
            <a:r>
              <a:rPr lang="en-US" baseline="0" dirty="0"/>
              <a:t> we’ll just do random partitioning, </a:t>
            </a:r>
            <a:r>
              <a:rPr lang="en-US" dirty="0"/>
              <a:t>– but there is an R package that can do this</a:t>
            </a:r>
            <a:r>
              <a:rPr lang="en-US" baseline="0" dirty="0"/>
              <a:t> if its appropriate for your dataset or if you want to do it in the future. </a:t>
            </a:r>
            <a:endParaRPr lang="en-US" dirty="0"/>
          </a:p>
        </p:txBody>
      </p:sp>
      <p:sp>
        <p:nvSpPr>
          <p:cNvPr id="4" name="Slide Number Placeholder 3"/>
          <p:cNvSpPr>
            <a:spLocks noGrp="1"/>
          </p:cNvSpPr>
          <p:nvPr>
            <p:ph type="sldNum" sz="quarter" idx="10"/>
          </p:nvPr>
        </p:nvSpPr>
        <p:spPr/>
        <p:txBody>
          <a:bodyPr/>
          <a:lstStyle/>
          <a:p>
            <a:fld id="{90BEA1F4-9ED7-7E4B-A503-58C3750FFD87}" type="slidenum">
              <a:rPr lang="en-GB" smtClean="0"/>
              <a:pPr/>
              <a:t>17</a:t>
            </a:fld>
            <a:endParaRPr lang="en-GB"/>
          </a:p>
        </p:txBody>
      </p:sp>
    </p:spTree>
    <p:extLst>
      <p:ext uri="{BB962C8B-B14F-4D97-AF65-F5344CB8AC3E}">
        <p14:creationId xmlns:p14="http://schemas.microsoft.com/office/powerpoint/2010/main" val="410363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6362A2-958A-9749-958E-F7829FA0AD9C}" type="slidenum">
              <a:rPr lang="en-GB"/>
              <a:pPr/>
              <a:t>19</a:t>
            </a:fld>
            <a:endParaRPr lang="en-GB"/>
          </a:p>
        </p:txBody>
      </p:sp>
      <p:sp>
        <p:nvSpPr>
          <p:cNvPr id="382978"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82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60321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06B659-9040-7544-9407-CF0F5D25C9FD}" type="slidenum">
              <a:rPr lang="en-GB"/>
              <a:pPr/>
              <a:t>21</a:t>
            </a:fld>
            <a:endParaRPr lang="en-GB"/>
          </a:p>
        </p:txBody>
      </p:sp>
      <p:sp>
        <p:nvSpPr>
          <p:cNvPr id="374786"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74787" name="Rectangle 3"/>
          <p:cNvSpPr>
            <a:spLocks noGrp="1" noChangeArrowheads="1"/>
          </p:cNvSpPr>
          <p:nvPr>
            <p:ph type="body" idx="1"/>
          </p:nvPr>
        </p:nvSpPr>
        <p:spPr/>
        <p:txBody>
          <a:bodyPr/>
          <a:lstStyle/>
          <a:p>
            <a:r>
              <a:rPr lang="en-US" dirty="0"/>
              <a:t>Diagram illustrating the four types of results that are possible when assessing the predictive performance of a species distribution model: true positive, false positive, false negative and true negative predictions. The diagram uses the same hypothetical actual and modeled distributions as in Figure 3. Each instance of a red symbol on the map depicts a site that has been surveyed and presence or absence of the species recorded (it is assumed here that if a site falls within the actual distribution then the species will be detected). These surveyed sites constitute the test data.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70423E-E3F7-794E-A261-AD6BEAFF821C}" type="slidenum">
              <a:rPr lang="en-GB"/>
              <a:pPr/>
              <a:t>23</a:t>
            </a:fld>
            <a:endParaRPr lang="en-GB"/>
          </a:p>
        </p:txBody>
      </p:sp>
      <p:sp>
        <p:nvSpPr>
          <p:cNvPr id="392194"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92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63C56C-8C48-B64D-A2B1-44BC37D8D866}" type="slidenum">
              <a:rPr lang="en-GB"/>
              <a:pPr/>
              <a:t>24</a:t>
            </a:fld>
            <a:endParaRPr lang="en-GB"/>
          </a:p>
        </p:txBody>
      </p:sp>
      <p:sp>
        <p:nvSpPr>
          <p:cNvPr id="390146"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90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7495E-5BB0-8648-B027-A0FE68613700}" type="slidenum">
              <a:rPr lang="en-GB"/>
              <a:pPr/>
              <a:t>27</a:t>
            </a:fld>
            <a:endParaRPr lang="en-GB"/>
          </a:p>
        </p:txBody>
      </p:sp>
      <p:sp>
        <p:nvSpPr>
          <p:cNvPr id="397314"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97315" name="Rectangle 3"/>
          <p:cNvSpPr>
            <a:spLocks noGrp="1" noChangeArrowheads="1"/>
          </p:cNvSpPr>
          <p:nvPr>
            <p:ph type="body" idx="1"/>
          </p:nvPr>
        </p:nvSpPr>
        <p:spPr/>
        <p:txBody>
          <a:bodyPr/>
          <a:lstStyle/>
          <a:p>
            <a:r>
              <a:rPr lang="en-US"/>
              <a:t>Diagram illustrating the four types of results that are possible when assessing the predictive performance of a species distribution model: true positive, false positive, false negative and true negative predictions. The diagram uses the same hypothetical actual and modeled distributions as in Figure 3. Each instance of a red symbol on the map depicts a site that has been surveyed and presence or absence of the species recorded (it is assumed here that if a site falls within the actual distribution then the species will be detected). These surveyed sites constitute the test data.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C5A9C4-0882-754C-AFCE-CA92F0DE9B1C}" type="slidenum">
              <a:rPr lang="en-GB"/>
              <a:pPr/>
              <a:t>28</a:t>
            </a:fld>
            <a:endParaRPr lang="en-GB"/>
          </a:p>
        </p:txBody>
      </p:sp>
      <p:sp>
        <p:nvSpPr>
          <p:cNvPr id="399362"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99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08B74E-2319-134C-A657-469EB1F62699}" type="slidenum">
              <a:rPr lang="en-GB"/>
              <a:pPr/>
              <a:t>2</a:t>
            </a:fld>
            <a:endParaRPr lang="en-GB"/>
          </a:p>
        </p:txBody>
      </p:sp>
      <p:sp>
        <p:nvSpPr>
          <p:cNvPr id="359426"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59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E29F6B-73B0-5345-AE3D-F3EFE3EA1A11}" type="slidenum">
              <a:rPr lang="en-GB"/>
              <a:pPr/>
              <a:t>29</a:t>
            </a:fld>
            <a:endParaRPr lang="en-GB"/>
          </a:p>
        </p:txBody>
      </p:sp>
      <p:sp>
        <p:nvSpPr>
          <p:cNvPr id="401410"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401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33C3B5-74D1-524D-8FA4-BE85653E4204}" type="slidenum">
              <a:rPr lang="en-GB"/>
              <a:pPr/>
              <a:t>30</a:t>
            </a:fld>
            <a:endParaRPr lang="en-GB"/>
          </a:p>
        </p:txBody>
      </p:sp>
      <p:sp>
        <p:nvSpPr>
          <p:cNvPr id="403458"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80A756-B14C-0E44-B41C-40014836D121}" type="slidenum">
              <a:rPr lang="en-GB"/>
              <a:pPr/>
              <a:t>31</a:t>
            </a:fld>
            <a:endParaRPr lang="en-GB"/>
          </a:p>
        </p:txBody>
      </p:sp>
      <p:sp>
        <p:nvSpPr>
          <p:cNvPr id="405506"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405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3B613D-EB9B-524C-B1F6-8F2ADFFA8777}" type="slidenum">
              <a:rPr lang="en-GB"/>
              <a:pPr/>
              <a:t>32</a:t>
            </a:fld>
            <a:endParaRPr lang="en-GB"/>
          </a:p>
        </p:txBody>
      </p:sp>
      <p:sp>
        <p:nvSpPr>
          <p:cNvPr id="407554"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407555" name="Rectangle 3"/>
          <p:cNvSpPr>
            <a:spLocks noGrp="1" noChangeArrowheads="1"/>
          </p:cNvSpPr>
          <p:nvPr>
            <p:ph type="body" idx="1"/>
          </p:nvPr>
        </p:nvSpPr>
        <p:spPr/>
        <p:txBody>
          <a:bodyPr/>
          <a:lstStyle/>
          <a:p>
            <a:r>
              <a:rPr lang="en-US"/>
              <a:t>When model output is continuous, assessment of predictive performance using statistics derived from the confusion matrix will be sensitive to the method used to select a threshold of occurrence. It is therefore often useful to derive a test statistic that provides a single measure of predictive performance across the full range of possible thresholds. This can be achieved using a statistic known as AUC: the Area Under the Receiver Operating Characteristic Curve.</a:t>
            </a:r>
          </a:p>
          <a:p>
            <a:r>
              <a:rPr lang="en-US"/>
              <a:t>The AUC test is derived from the Receiver Operating Characteristic (ROC) Curve. This slide shows example Receiver Operating Characteristic (ROC) Curves, and illustrative frequency distributions. </a:t>
            </a:r>
            <a:r>
              <a:rPr lang="en-US" b="1"/>
              <a:t>Graph A:</a:t>
            </a:r>
            <a:r>
              <a:rPr lang="en-US"/>
              <a:t> Plots of sensitivity against (1 - specificity) to form ROC curves. Two ROC curves are shown, the upper curve (red) signifying superior predictive ability. The dashed 1:1 line signifies random predictive ability, whereby there is no ability to distinguish occupied and unoccupied sites. </a:t>
            </a:r>
            <a:r>
              <a:rPr lang="en-US" b="1"/>
              <a:t>Graphs B and C</a:t>
            </a:r>
            <a:r>
              <a:rPr lang="en-US"/>
              <a:t> show example frequency distributions of probabilities predicted by a model for observed ‘presences’ and ‘absences’. The results shown in </a:t>
            </a:r>
            <a:r>
              <a:rPr lang="en-US" b="1"/>
              <a:t>graph B</a:t>
            </a:r>
            <a:r>
              <a:rPr lang="en-US"/>
              <a:t> reveal good ability to distinguish presence from absence, whilst results in </a:t>
            </a:r>
            <a:r>
              <a:rPr lang="en-US" b="1"/>
              <a:t>graph C</a:t>
            </a:r>
            <a:r>
              <a:rPr lang="en-US"/>
              <a:t> show more overlap between the frequency distributions thus revealing poorer classification ability. The case shown in </a:t>
            </a:r>
            <a:r>
              <a:rPr lang="en-US" b="1"/>
              <a:t>graph B</a:t>
            </a:r>
            <a:r>
              <a:rPr lang="en-US"/>
              <a:t> would produce an ROC curve similar to the upper (red) curve in </a:t>
            </a:r>
            <a:r>
              <a:rPr lang="en-US" b="1"/>
              <a:t>graph A</a:t>
            </a:r>
            <a:r>
              <a:rPr lang="en-US"/>
              <a:t>. The case shown in </a:t>
            </a:r>
            <a:r>
              <a:rPr lang="en-US" b="1"/>
              <a:t>graph C</a:t>
            </a:r>
            <a:r>
              <a:rPr lang="en-US"/>
              <a:t> would give an ROC curve more like the lower (blue) curve in </a:t>
            </a:r>
            <a:r>
              <a:rPr lang="en-US" b="1"/>
              <a:t>graph A</a:t>
            </a:r>
            <a:r>
              <a:rPr lang="en-US"/>
              <a:t>.</a:t>
            </a:r>
          </a:p>
          <a:p>
            <a:r>
              <a:rPr lang="en-US"/>
              <a:t>In order to summarize predictive performance across the full range of thresholds we can measure the area under the ROC curve (AUC), expressed as a proportion of the total area of the unit square defined by the axes. The AUC thus ranges from 0.5 for models that are no better than random, to 1.0 for models with perfect predictive ability. AUC is a test that uses both presence and absence records.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2629FE-F552-1B40-B205-4DB047106A50}" type="slidenum">
              <a:rPr lang="en-GB"/>
              <a:pPr/>
              <a:t>33</a:t>
            </a:fld>
            <a:endParaRPr lang="en-GB"/>
          </a:p>
        </p:txBody>
      </p:sp>
      <p:sp>
        <p:nvSpPr>
          <p:cNvPr id="409602"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409603" name="Rectangle 3"/>
          <p:cNvSpPr>
            <a:spLocks noGrp="1" noChangeArrowheads="1"/>
          </p:cNvSpPr>
          <p:nvPr>
            <p:ph type="body" idx="1"/>
          </p:nvPr>
        </p:nvSpPr>
        <p:spPr/>
        <p:txBody>
          <a:bodyPr/>
          <a:lstStyle/>
          <a:p>
            <a:r>
              <a:rPr lang="en-US" dirty="0"/>
              <a:t>Note you should report the evaluation AUCs of test data rather than the AUC for model</a:t>
            </a:r>
            <a:r>
              <a:rPr lang="en-US" baseline="0" dirty="0"/>
              <a:t> calibration (with all points). A useful thing to look at sometimes is the difference between calibration and evaluation AUC (so how much worse the AUC is of the test data). </a:t>
            </a:r>
            <a:endParaRPr lang="en-US" dirty="0"/>
          </a:p>
          <a:p>
            <a:endParaRPr lang="en-US" dirty="0"/>
          </a:p>
          <a:p>
            <a:r>
              <a:rPr lang="en-US" dirty="0"/>
              <a:t>Normally, I would end here – and some of you can tune out at this juncture,</a:t>
            </a:r>
            <a:r>
              <a:rPr lang="en-US" baseline="0" dirty="0"/>
              <a:t> because that is all you really need to know for this class and your independent projects… </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a:t>But for those nerds amongst you who might</a:t>
            </a:r>
            <a:r>
              <a:rPr lang="en-US" baseline="0" dirty="0"/>
              <a:t> really go into using these methods for your dissertations, there are some additional things to consider that have been brought up by researchers as these methods have developed (explosively) for studies of biogeography and conservation.</a:t>
            </a:r>
          </a:p>
          <a:p>
            <a:r>
              <a:rPr lang="en-US" baseline="0" dirty="0"/>
              <a:t>Keep in mind that these are some things that you may not be able to address in the context of this course – but for any peer-reviewed publication of model results, they are things you might consider. </a:t>
            </a:r>
          </a:p>
        </p:txBody>
      </p:sp>
      <p:sp>
        <p:nvSpPr>
          <p:cNvPr id="4" name="Slide Number Placeholder 3"/>
          <p:cNvSpPr>
            <a:spLocks noGrp="1"/>
          </p:cNvSpPr>
          <p:nvPr>
            <p:ph type="sldNum" sz="quarter" idx="10"/>
          </p:nvPr>
        </p:nvSpPr>
        <p:spPr/>
        <p:txBody>
          <a:bodyPr/>
          <a:lstStyle/>
          <a:p>
            <a:fld id="{90BEA1F4-9ED7-7E4B-A503-58C3750FFD87}" type="slidenum">
              <a:rPr lang="en-GB" smtClean="0"/>
              <a:pPr/>
              <a:t>35</a:t>
            </a:fld>
            <a:endParaRPr lang="en-GB"/>
          </a:p>
        </p:txBody>
      </p:sp>
    </p:spTree>
    <p:extLst>
      <p:ext uri="{BB962C8B-B14F-4D97-AF65-F5344CB8AC3E}">
        <p14:creationId xmlns:p14="http://schemas.microsoft.com/office/powerpoint/2010/main" val="97649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a:t>So you want to test several different regularization values, typically.  People often settle around 1 or 2,</a:t>
            </a:r>
            <a:r>
              <a:rPr lang="en-US" baseline="0" dirty="0"/>
              <a:t> but depends on each dataset.</a:t>
            </a:r>
            <a:endParaRPr lang="en-US" dirty="0"/>
          </a:p>
        </p:txBody>
      </p:sp>
      <p:sp>
        <p:nvSpPr>
          <p:cNvPr id="4" name="Slide Number Placeholder 3"/>
          <p:cNvSpPr>
            <a:spLocks noGrp="1"/>
          </p:cNvSpPr>
          <p:nvPr>
            <p:ph type="sldNum" sz="quarter" idx="10"/>
          </p:nvPr>
        </p:nvSpPr>
        <p:spPr/>
        <p:txBody>
          <a:bodyPr/>
          <a:lstStyle/>
          <a:p>
            <a:fld id="{90BEA1F4-9ED7-7E4B-A503-58C3750FFD87}" type="slidenum">
              <a:rPr lang="en-GB" smtClean="0"/>
              <a:pPr/>
              <a:t>36</a:t>
            </a:fld>
            <a:endParaRPr lang="en-GB"/>
          </a:p>
        </p:txBody>
      </p:sp>
    </p:spTree>
    <p:extLst>
      <p:ext uri="{BB962C8B-B14F-4D97-AF65-F5344CB8AC3E}">
        <p14:creationId xmlns:p14="http://schemas.microsoft.com/office/powerpoint/2010/main" val="999400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baseline="0" dirty="0"/>
              <a:t>Keep in mind that these are some things that you may not be able to address in the context of this course – but for any peer-reviewed publication of model results, they are things you might consider. </a:t>
            </a:r>
          </a:p>
          <a:p>
            <a:r>
              <a:rPr lang="en-US" baseline="0" dirty="0"/>
              <a:t>You’ll be learning how to run a </a:t>
            </a:r>
            <a:r>
              <a:rPr lang="en-US" baseline="0" dirty="0" err="1"/>
              <a:t>Maxent</a:t>
            </a:r>
            <a:r>
              <a:rPr lang="en-US" baseline="0" dirty="0"/>
              <a:t> model in R today, so these are some R packages that would allow you to implement some of the advanced methods. </a:t>
            </a:r>
          </a:p>
          <a:p>
            <a:r>
              <a:rPr lang="en-US" baseline="0" dirty="0"/>
              <a:t>However, in many cases, we have too few occurrence records to be able to take anything out or even generate a bias layer one way or the other!  And in that case you can do a </a:t>
            </a:r>
            <a:r>
              <a:rPr lang="en-US" baseline="0" dirty="0" err="1"/>
              <a:t>jacknife</a:t>
            </a:r>
            <a:r>
              <a:rPr lang="en-US" baseline="0" dirty="0"/>
              <a:t> test (see </a:t>
            </a:r>
            <a:r>
              <a:rPr lang="en-US" baseline="0" dirty="0" err="1"/>
              <a:t>richard’s</a:t>
            </a:r>
            <a:r>
              <a:rPr lang="en-US" baseline="0" dirty="0"/>
              <a:t> 2007 paper in additional readings). </a:t>
            </a:r>
          </a:p>
        </p:txBody>
      </p:sp>
      <p:sp>
        <p:nvSpPr>
          <p:cNvPr id="4" name="Slide Number Placeholder 3"/>
          <p:cNvSpPr>
            <a:spLocks noGrp="1"/>
          </p:cNvSpPr>
          <p:nvPr>
            <p:ph type="sldNum" sz="quarter" idx="10"/>
          </p:nvPr>
        </p:nvSpPr>
        <p:spPr/>
        <p:txBody>
          <a:bodyPr/>
          <a:lstStyle/>
          <a:p>
            <a:fld id="{90BEA1F4-9ED7-7E4B-A503-58C3750FFD87}" type="slidenum">
              <a:rPr lang="en-GB" smtClean="0"/>
              <a:pPr/>
              <a:t>37</a:t>
            </a:fld>
            <a:endParaRPr lang="en-GB"/>
          </a:p>
        </p:txBody>
      </p:sp>
    </p:spTree>
    <p:extLst>
      <p:ext uri="{BB962C8B-B14F-4D97-AF65-F5344CB8AC3E}">
        <p14:creationId xmlns:p14="http://schemas.microsoft.com/office/powerpoint/2010/main" val="97649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baseline="0" dirty="0"/>
              <a:t>Keep in mind that these are some things that you may not be able to address in the context of this course – but for any peer-reviewed publication of model results, they are things you might consider. </a:t>
            </a:r>
          </a:p>
          <a:p>
            <a:r>
              <a:rPr lang="en-US" baseline="0" dirty="0"/>
              <a:t>You’ll be learning how to run a </a:t>
            </a:r>
            <a:r>
              <a:rPr lang="en-US" baseline="0" dirty="0" err="1"/>
              <a:t>Maxent</a:t>
            </a:r>
            <a:r>
              <a:rPr lang="en-US" baseline="0" dirty="0"/>
              <a:t> model in R today, so these are some R packages that would allow you to implement some of the advanced methods. </a:t>
            </a:r>
          </a:p>
          <a:p>
            <a:r>
              <a:rPr lang="en-US" baseline="0" dirty="0"/>
              <a:t>However, in many cases, we have too few occurrence records to be able to take anything out or even generate a bias layer one way or the other!  And in that case you can do a </a:t>
            </a:r>
            <a:r>
              <a:rPr lang="en-US" baseline="0" dirty="0" err="1"/>
              <a:t>jacknife</a:t>
            </a:r>
            <a:r>
              <a:rPr lang="en-US" baseline="0" dirty="0"/>
              <a:t> test (see </a:t>
            </a:r>
            <a:r>
              <a:rPr lang="en-US" baseline="0" dirty="0" err="1"/>
              <a:t>richard’s</a:t>
            </a:r>
            <a:r>
              <a:rPr lang="en-US" baseline="0" dirty="0"/>
              <a:t> 2007 paper in additional readings). </a:t>
            </a:r>
          </a:p>
        </p:txBody>
      </p:sp>
      <p:sp>
        <p:nvSpPr>
          <p:cNvPr id="4" name="Slide Number Placeholder 3"/>
          <p:cNvSpPr>
            <a:spLocks noGrp="1"/>
          </p:cNvSpPr>
          <p:nvPr>
            <p:ph type="sldNum" sz="quarter" idx="10"/>
          </p:nvPr>
        </p:nvSpPr>
        <p:spPr/>
        <p:txBody>
          <a:bodyPr/>
          <a:lstStyle/>
          <a:p>
            <a:fld id="{90BEA1F4-9ED7-7E4B-A503-58C3750FFD87}" type="slidenum">
              <a:rPr lang="en-GB" smtClean="0"/>
              <a:pPr/>
              <a:t>38</a:t>
            </a:fld>
            <a:endParaRPr lang="en-GB"/>
          </a:p>
        </p:txBody>
      </p:sp>
    </p:spTree>
    <p:extLst>
      <p:ext uri="{BB962C8B-B14F-4D97-AF65-F5344CB8AC3E}">
        <p14:creationId xmlns:p14="http://schemas.microsoft.com/office/powerpoint/2010/main" val="2184045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A1F4-9ED7-7E4B-A503-58C3750FFD87}" type="slidenum">
              <a:rPr lang="en-GB" smtClean="0"/>
              <a:pPr/>
              <a:t>3</a:t>
            </a:fld>
            <a:endParaRPr lang="en-GB"/>
          </a:p>
        </p:txBody>
      </p:sp>
    </p:spTree>
    <p:extLst>
      <p:ext uri="{BB962C8B-B14F-4D97-AF65-F5344CB8AC3E}">
        <p14:creationId xmlns:p14="http://schemas.microsoft.com/office/powerpoint/2010/main" val="366212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921ED-1D8C-46CC-B75C-2C2D6441D566}" type="slidenum">
              <a:rPr lang="en-US" smtClean="0"/>
              <a:t>4</a:t>
            </a:fld>
            <a:endParaRPr lang="en-US"/>
          </a:p>
        </p:txBody>
      </p:sp>
    </p:spTree>
    <p:extLst>
      <p:ext uri="{BB962C8B-B14F-4D97-AF65-F5344CB8AC3E}">
        <p14:creationId xmlns:p14="http://schemas.microsoft.com/office/powerpoint/2010/main" val="3143895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A1F4-9ED7-7E4B-A503-58C3750FFD87}" type="slidenum">
              <a:rPr lang="en-GB" smtClean="0"/>
              <a:pPr/>
              <a:t>6</a:t>
            </a:fld>
            <a:endParaRPr lang="en-GB"/>
          </a:p>
        </p:txBody>
      </p:sp>
    </p:spTree>
    <p:extLst>
      <p:ext uri="{BB962C8B-B14F-4D97-AF65-F5344CB8AC3E}">
        <p14:creationId xmlns:p14="http://schemas.microsoft.com/office/powerpoint/2010/main" val="316389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8A912C-A81C-3D42-8F43-1D64A29B8FC5}" type="slidenum">
              <a:rPr lang="en-GB"/>
              <a:pPr/>
              <a:t>8</a:t>
            </a:fld>
            <a:endParaRPr lang="en-GB"/>
          </a:p>
        </p:txBody>
      </p:sp>
      <p:sp>
        <p:nvSpPr>
          <p:cNvPr id="378882"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78883" name="Rectangle 3"/>
          <p:cNvSpPr>
            <a:spLocks noGrp="1" noChangeArrowheads="1"/>
          </p:cNvSpPr>
          <p:nvPr>
            <p:ph type="body" idx="1"/>
          </p:nvPr>
        </p:nvSpPr>
        <p:spPr/>
        <p:txBody>
          <a:bodyPr/>
          <a:lstStyle/>
          <a:p>
            <a:r>
              <a:rPr lang="en-US" dirty="0"/>
              <a:t>It is preferable to use test data that is different from the calibration data. Ideally, test data would be collected independently of the data used to calibrate the model, as illustrated here. </a:t>
            </a:r>
          </a:p>
          <a:p>
            <a:endParaRPr lang="en-US" dirty="0"/>
          </a:p>
          <a:p>
            <a:r>
              <a:rPr lang="en-US" dirty="0"/>
              <a:t>For example, Fleishman et al. (2002) modeled the occurrence of butterfly species in Nevada (USA) using species inventory data collected during the period 1996-1999, and then tested the models using data collected from new sites during 2000-2001 (see the Madagascar case study toward the end of this presentation for a comparable study).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47AAE7-6075-FA47-A45A-EFC86C3569DA}" type="slidenum">
              <a:rPr lang="en-GB"/>
              <a:pPr/>
              <a:t>9</a:t>
            </a:fld>
            <a:endParaRPr lang="en-GB"/>
          </a:p>
        </p:txBody>
      </p:sp>
      <p:sp>
        <p:nvSpPr>
          <p:cNvPr id="376834"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76835" name="Rectangle 3"/>
          <p:cNvSpPr>
            <a:spLocks noGrp="1" noChangeArrowheads="1"/>
          </p:cNvSpPr>
          <p:nvPr>
            <p:ph type="body" idx="1"/>
          </p:nvPr>
        </p:nvSpPr>
        <p:spPr/>
        <p:txBody>
          <a:bodyPr/>
          <a:lstStyle/>
          <a:p>
            <a:r>
              <a:rPr lang="en-US" dirty="0"/>
              <a:t>In order to test predictive performance it is necessary to have data against which the model prediction can be compared. We can refer to these as </a:t>
            </a:r>
            <a:r>
              <a:rPr lang="en-US" i="1" dirty="0"/>
              <a:t>test data</a:t>
            </a:r>
            <a:r>
              <a:rPr lang="en-US" dirty="0"/>
              <a:t> (sometimes called ‘evaluation data’) so as to distinguish from the calibration data that is used to build the model. It is fairly common for studies to assess predictive performance by simply testing the ability of the model to recreate the calibration data (i.e. calibration and test datasets are identical), as illustrated here. Students may be asked to identify limitations of this approach: the approach makes it difficult to identify models that have over-fit to the calibration data, making it impossible for users to judge how well the model will perform when predicting new datasets.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a:t>We are showing</a:t>
            </a:r>
            <a:r>
              <a:rPr lang="en-US" baseline="0" dirty="0"/>
              <a:t> you how to do random subsets, that is what </a:t>
            </a:r>
            <a:r>
              <a:rPr lang="en-US" baseline="0" dirty="0" err="1"/>
              <a:t>Maxent</a:t>
            </a:r>
            <a:r>
              <a:rPr lang="en-US" baseline="0" dirty="0"/>
              <a:t> does already.</a:t>
            </a:r>
            <a:endParaRPr lang="en-US" dirty="0"/>
          </a:p>
        </p:txBody>
      </p:sp>
      <p:sp>
        <p:nvSpPr>
          <p:cNvPr id="4" name="Slide Number Placeholder 3"/>
          <p:cNvSpPr>
            <a:spLocks noGrp="1"/>
          </p:cNvSpPr>
          <p:nvPr>
            <p:ph type="sldNum" sz="quarter" idx="10"/>
          </p:nvPr>
        </p:nvSpPr>
        <p:spPr/>
        <p:txBody>
          <a:bodyPr/>
          <a:lstStyle/>
          <a:p>
            <a:fld id="{90BEA1F4-9ED7-7E4B-A503-58C3750FFD87}" type="slidenum">
              <a:rPr lang="en-GB" smtClean="0"/>
              <a:pPr/>
              <a:t>10</a:t>
            </a:fld>
            <a:endParaRPr lang="en-GB"/>
          </a:p>
        </p:txBody>
      </p:sp>
    </p:spTree>
    <p:extLst>
      <p:ext uri="{BB962C8B-B14F-4D97-AF65-F5344CB8AC3E}">
        <p14:creationId xmlns:p14="http://schemas.microsoft.com/office/powerpoint/2010/main" val="19513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612970-5009-FD48-AFA9-0661A5C66ABF}" type="slidenum">
              <a:rPr lang="en-GB"/>
              <a:pPr/>
              <a:t>11</a:t>
            </a:fld>
            <a:endParaRPr lang="en-GB"/>
          </a:p>
        </p:txBody>
      </p:sp>
      <p:sp>
        <p:nvSpPr>
          <p:cNvPr id="380930" name="Rectangle 2"/>
          <p:cNvSpPr>
            <a:spLocks noGrp="1" noRot="1" noChangeAspect="1" noChangeArrowheads="1" noTextEdit="1"/>
          </p:cNvSpPr>
          <p:nvPr>
            <p:ph type="sldImg"/>
          </p:nvPr>
        </p:nvSpPr>
        <p:spPr>
          <a:xfrm>
            <a:off x="917575" y="744538"/>
            <a:ext cx="4962525" cy="3722687"/>
          </a:xfrm>
          <a:ln/>
          <a:extLst>
            <a:ext uri="{FAA26D3D-D897-4be2-8F04-BA451C77F1D7}">
              <ma14:placeholderFlag xmlns="" xmlns:ma14="http://schemas.microsoft.com/office/mac/drawingml/2011/main" val="1"/>
            </a:ext>
          </a:extLst>
        </p:spPr>
      </p:sp>
      <p:sp>
        <p:nvSpPr>
          <p:cNvPr id="380931" name="Rectangle 3"/>
          <p:cNvSpPr>
            <a:spLocks noGrp="1" noChangeArrowheads="1"/>
          </p:cNvSpPr>
          <p:nvPr>
            <p:ph type="body" idx="1"/>
          </p:nvPr>
        </p:nvSpPr>
        <p:spPr/>
        <p:txBody>
          <a:bodyPr/>
          <a:lstStyle/>
          <a:p>
            <a:r>
              <a:rPr lang="en-US" dirty="0"/>
              <a:t>In practice, it may not be possible to obtain independent test data and it is therefore common to partition the available data into calibration and test datasets. Several strategies are available for partitioning data, the simplest being a one-time split in which the available data are assigned to calibration and test datasets either randomly or by dividing the data spatially. The relative sizes of each part of the data split are somewhat arbitrary, though using 70% for calibration and 30% for testing is common.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7CBD71-4C02-AC47-B022-1D24D902E6C8}"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288040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7CBD71-4C02-AC47-B022-1D24D902E6C8}"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3152921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7CBD71-4C02-AC47-B022-1D24D902E6C8}"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1590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7CBD71-4C02-AC47-B022-1D24D902E6C8}"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664858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7CBD71-4C02-AC47-B022-1D24D902E6C8}"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2669984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7CBD71-4C02-AC47-B022-1D24D902E6C8}" type="datetimeFigureOut">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1935471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7CBD71-4C02-AC47-B022-1D24D902E6C8}" type="datetimeFigureOut">
              <a:rPr lang="en-US" smtClean="0"/>
              <a:t>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2847510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7CBD71-4C02-AC47-B022-1D24D902E6C8}" type="datetimeFigureOut">
              <a:rPr lang="en-US" smtClean="0"/>
              <a:t>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297572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7CBD71-4C02-AC47-B022-1D24D902E6C8}" type="datetimeFigureOut">
              <a:rPr lang="en-US" smtClean="0"/>
              <a:t>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352126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7CBD71-4C02-AC47-B022-1D24D902E6C8}" type="datetimeFigureOut">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276665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7CBD71-4C02-AC47-B022-1D24D902E6C8}" type="datetimeFigureOut">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E88E2-02AF-7A4A-BCA3-81F65CA13776}" type="slidenum">
              <a:rPr lang="en-US" smtClean="0"/>
              <a:t>‹#›</a:t>
            </a:fld>
            <a:endParaRPr lang="en-US"/>
          </a:p>
        </p:txBody>
      </p:sp>
    </p:spTree>
    <p:extLst>
      <p:ext uri="{BB962C8B-B14F-4D97-AF65-F5344CB8AC3E}">
        <p14:creationId xmlns:p14="http://schemas.microsoft.com/office/powerpoint/2010/main" val="4245776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CBD71-4C02-AC47-B022-1D24D902E6C8}" type="datetimeFigureOut">
              <a:rPr lang="en-US" smtClean="0"/>
              <a:t>2/21/2020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4E88E2-02AF-7A4A-BCA3-81F65CA13776}" type="slidenum">
              <a:rPr lang="en-US" smtClean="0"/>
              <a:t>‹#›</a:t>
            </a:fld>
            <a:endParaRPr lang="en-US"/>
          </a:p>
        </p:txBody>
      </p:sp>
    </p:spTree>
    <p:extLst>
      <p:ext uri="{BB962C8B-B14F-4D97-AF65-F5344CB8AC3E}">
        <p14:creationId xmlns:p14="http://schemas.microsoft.com/office/powerpoint/2010/main" val="1555520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xfrm>
            <a:off x="533400" y="838200"/>
            <a:ext cx="8077200" cy="990600"/>
          </a:xfrm>
          <a:noFill/>
          <a:ln/>
        </p:spPr>
        <p:txBody>
          <a:bodyPr wrap="square" lIns="91440" tIns="45720" rIns="91440" bIns="45720" numCol="1" anchor="t" anchorCtr="0" compatLnSpc="1">
            <a:prstTxWarp prst="textNoShape">
              <a:avLst/>
            </a:prstTxWarp>
          </a:bodyPr>
          <a:lstStyle/>
          <a:p>
            <a:r>
              <a:rPr lang="en-US" sz="2800" b="1">
                <a:cs typeface="Times New Roman" charset="0"/>
              </a:rPr>
              <a:t>Week 5:</a:t>
            </a:r>
            <a:br>
              <a:rPr lang="en-US" sz="2800" b="1">
                <a:cs typeface="Times New Roman" charset="0"/>
              </a:rPr>
            </a:br>
            <a:r>
              <a:rPr lang="en-US" sz="2800" b="1">
                <a:cs typeface="Times New Roman" charset="0"/>
              </a:rPr>
              <a:t>Evaluating niche-based distribution models</a:t>
            </a:r>
            <a:endParaRPr lang="en-GB" sz="2800">
              <a:cs typeface="Times New Roman" charset="0"/>
            </a:endParaRPr>
          </a:p>
        </p:txBody>
      </p:sp>
      <p:sp>
        <p:nvSpPr>
          <p:cNvPr id="84995" name="Text Box 3"/>
          <p:cNvSpPr txBox="1">
            <a:spLocks noChangeArrowheads="1"/>
          </p:cNvSpPr>
          <p:nvPr/>
        </p:nvSpPr>
        <p:spPr bwMode="auto">
          <a:xfrm>
            <a:off x="2209800" y="2362200"/>
            <a:ext cx="46482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sz="2800" dirty="0"/>
              <a:t>Peter Galante</a:t>
            </a:r>
            <a:endParaRPr lang="en-GB" sz="2000" dirty="0"/>
          </a:p>
        </p:txBody>
      </p:sp>
      <p:sp>
        <p:nvSpPr>
          <p:cNvPr id="85007" name="Text Box 15"/>
          <p:cNvSpPr txBox="1">
            <a:spLocks noChangeArrowheads="1"/>
          </p:cNvSpPr>
          <p:nvPr/>
        </p:nvSpPr>
        <p:spPr bwMode="auto">
          <a:xfrm>
            <a:off x="838200" y="3505200"/>
            <a:ext cx="1295400" cy="347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70000"/>
              </a:lnSpc>
              <a:spcBef>
                <a:spcPct val="50000"/>
              </a:spcBef>
            </a:pPr>
            <a:r>
              <a:rPr lang="en-GB" i="1" dirty="0"/>
              <a:t>Outline:</a:t>
            </a:r>
            <a:endParaRPr lang="en-GB" dirty="0"/>
          </a:p>
        </p:txBody>
      </p:sp>
      <p:sp>
        <p:nvSpPr>
          <p:cNvPr id="85008" name="Rectangle 16"/>
          <p:cNvSpPr>
            <a:spLocks noChangeArrowheads="1"/>
          </p:cNvSpPr>
          <p:nvPr/>
        </p:nvSpPr>
        <p:spPr bwMode="auto">
          <a:xfrm>
            <a:off x="762000" y="3962400"/>
            <a:ext cx="76962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609600" indent="-609600">
              <a:lnSpc>
                <a:spcPct val="90000"/>
              </a:lnSpc>
              <a:spcBef>
                <a:spcPct val="20000"/>
              </a:spcBef>
              <a:buFontTx/>
              <a:buAutoNum type="arabicPeriod"/>
            </a:pPr>
            <a:r>
              <a:rPr lang="en-US" dirty="0"/>
              <a:t>Maxent model tuning</a:t>
            </a:r>
          </a:p>
          <a:p>
            <a:pPr marL="609600" indent="-609600">
              <a:lnSpc>
                <a:spcPct val="90000"/>
              </a:lnSpc>
              <a:spcBef>
                <a:spcPct val="20000"/>
              </a:spcBef>
              <a:buFontTx/>
              <a:buAutoNum type="arabicPeriod"/>
            </a:pPr>
            <a:r>
              <a:rPr lang="en-US" dirty="0"/>
              <a:t>Model validation</a:t>
            </a:r>
          </a:p>
          <a:p>
            <a:pPr marL="609600" indent="-609600">
              <a:lnSpc>
                <a:spcPct val="90000"/>
              </a:lnSpc>
              <a:spcBef>
                <a:spcPct val="20000"/>
              </a:spcBef>
              <a:buFontTx/>
              <a:buAutoNum type="arabicPeriod"/>
            </a:pPr>
            <a:r>
              <a:rPr lang="en-US" dirty="0"/>
              <a:t>Model evaluation</a:t>
            </a:r>
          </a:p>
          <a:p>
            <a:pPr marL="609600" indent="-609600">
              <a:lnSpc>
                <a:spcPct val="90000"/>
              </a:lnSpc>
              <a:spcBef>
                <a:spcPct val="20000"/>
              </a:spcBef>
              <a:buFontTx/>
              <a:buAutoNum type="arabicPeriod"/>
            </a:pPr>
            <a:r>
              <a:rPr lang="en-US" dirty="0"/>
              <a:t>Evaluation statistics</a:t>
            </a:r>
          </a:p>
          <a:p>
            <a:pPr marL="609600" indent="-609600">
              <a:lnSpc>
                <a:spcPct val="90000"/>
              </a:lnSpc>
              <a:spcBef>
                <a:spcPct val="20000"/>
              </a:spcBef>
              <a:buFontTx/>
              <a:buAutoNum type="arabicPeriod"/>
            </a:pPr>
            <a:r>
              <a:rPr lang="en-US" dirty="0"/>
              <a:t>Model complexity and advanced considerations</a:t>
            </a:r>
          </a:p>
          <a:p>
            <a:pPr>
              <a:lnSpc>
                <a:spcPct val="90000"/>
              </a:lnSpc>
              <a:spcBef>
                <a:spcPct val="20000"/>
              </a:spcBef>
            </a:pPr>
            <a:r>
              <a:rPr lang="en-US" sz="1800" dirty="0"/>
              <a:t>	(thanks to Richard Pearson, Rob Anderson, and Mary Blair for content)</a:t>
            </a:r>
          </a:p>
        </p:txBody>
      </p:sp>
      <p:pic>
        <p:nvPicPr>
          <p:cNvPr id="6" name="Picture 5" descr="Header + Footer Horizontal CBC.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6456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5100" y="393700"/>
            <a:ext cx="8813800" cy="6070600"/>
          </a:xfrm>
          <a:prstGeom prst="rect">
            <a:avLst/>
          </a:prstGeom>
        </p:spPr>
      </p:pic>
    </p:spTree>
    <p:extLst>
      <p:ext uri="{BB962C8B-B14F-4D97-AF65-F5344CB8AC3E}">
        <p14:creationId xmlns:p14="http://schemas.microsoft.com/office/powerpoint/2010/main" val="26800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ChangeArrowheads="1"/>
          </p:cNvSpPr>
          <p:nvPr/>
        </p:nvSpPr>
        <p:spPr bwMode="auto">
          <a:xfrm>
            <a:off x="1981200" y="2286000"/>
            <a:ext cx="2286000" cy="1524000"/>
          </a:xfrm>
          <a:prstGeom prst="rect">
            <a:avLst/>
          </a:prstGeom>
          <a:solidFill>
            <a:srgbClr val="C6D9F1"/>
          </a:solidFill>
          <a:ln w="12700">
            <a:solidFill>
              <a:schemeClr val="tx1"/>
            </a:solidFill>
            <a:miter lim="800000"/>
            <a:headEnd/>
            <a:tailEnd/>
          </a:ln>
          <a:effectLst/>
        </p:spPr>
        <p:txBody>
          <a:bodyPr wrap="none" anchor="ctr"/>
          <a:lstStyle/>
          <a:p>
            <a:endParaRPr lang="en-US"/>
          </a:p>
        </p:txBody>
      </p:sp>
      <p:sp>
        <p:nvSpPr>
          <p:cNvPr id="379907" name="Text Box 3"/>
          <p:cNvSpPr txBox="1">
            <a:spLocks noChangeArrowheads="1"/>
          </p:cNvSpPr>
          <p:nvPr/>
        </p:nvSpPr>
        <p:spPr bwMode="auto">
          <a:xfrm>
            <a:off x="5486400" y="6172200"/>
            <a:ext cx="330041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a:t>(after Ara</a:t>
            </a:r>
            <a:r>
              <a:rPr lang="en-US" sz="1600">
                <a:cs typeface="Times New Roman" charset="0"/>
              </a:rPr>
              <a:t>újo</a:t>
            </a:r>
            <a:r>
              <a:rPr lang="en-GB" sz="1600"/>
              <a:t> et al. 2005 </a:t>
            </a:r>
            <a:r>
              <a:rPr lang="en-GB" sz="1600" i="1"/>
              <a:t>Gl. Ch. Biol.</a:t>
            </a:r>
            <a:r>
              <a:rPr lang="en-GB" sz="1600"/>
              <a:t>)</a:t>
            </a:r>
          </a:p>
        </p:txBody>
      </p:sp>
      <p:sp>
        <p:nvSpPr>
          <p:cNvPr id="379908" name="Text Box 4"/>
          <p:cNvSpPr txBox="1">
            <a:spLocks noChangeArrowheads="1"/>
          </p:cNvSpPr>
          <p:nvPr/>
        </p:nvSpPr>
        <p:spPr bwMode="auto">
          <a:xfrm>
            <a:off x="914400" y="381000"/>
            <a:ext cx="7315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a:t>Model calibration and evaluation strategies: data splitting</a:t>
            </a:r>
          </a:p>
        </p:txBody>
      </p:sp>
      <p:sp>
        <p:nvSpPr>
          <p:cNvPr id="379909" name="Text Box 5"/>
          <p:cNvSpPr txBox="1">
            <a:spLocks noChangeArrowheads="1"/>
          </p:cNvSpPr>
          <p:nvPr/>
        </p:nvSpPr>
        <p:spPr bwMode="auto">
          <a:xfrm>
            <a:off x="2762250" y="2771775"/>
            <a:ext cx="7429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70%</a:t>
            </a:r>
          </a:p>
        </p:txBody>
      </p:sp>
      <p:sp>
        <p:nvSpPr>
          <p:cNvPr id="379910" name="Text Box 6"/>
          <p:cNvSpPr txBox="1">
            <a:spLocks noChangeArrowheads="1"/>
          </p:cNvSpPr>
          <p:nvPr/>
        </p:nvSpPr>
        <p:spPr bwMode="auto">
          <a:xfrm>
            <a:off x="212725" y="4117975"/>
            <a:ext cx="15398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2000"/>
              <a:t>Test data</a:t>
            </a:r>
          </a:p>
        </p:txBody>
      </p:sp>
      <p:sp>
        <p:nvSpPr>
          <p:cNvPr id="379911" name="AutoShape 7"/>
          <p:cNvSpPr>
            <a:spLocks/>
          </p:cNvSpPr>
          <p:nvPr/>
        </p:nvSpPr>
        <p:spPr bwMode="auto">
          <a:xfrm>
            <a:off x="1600200" y="2343150"/>
            <a:ext cx="304800" cy="1390650"/>
          </a:xfrm>
          <a:prstGeom prst="leftBrace">
            <a:avLst>
              <a:gd name="adj1" fmla="val 38021"/>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9912" name="Rectangle 8"/>
          <p:cNvSpPr>
            <a:spLocks noChangeArrowheads="1"/>
          </p:cNvSpPr>
          <p:nvPr/>
        </p:nvSpPr>
        <p:spPr bwMode="auto">
          <a:xfrm>
            <a:off x="6248400" y="2286000"/>
            <a:ext cx="2286000" cy="2667000"/>
          </a:xfrm>
          <a:prstGeom prst="rect">
            <a:avLst/>
          </a:prstGeom>
          <a:solidFill>
            <a:srgbClr val="C6D9F1"/>
          </a:solidFill>
          <a:ln w="12700">
            <a:solidFill>
              <a:schemeClr val="tx1"/>
            </a:solidFill>
            <a:miter lim="800000"/>
            <a:headEnd/>
            <a:tailEnd/>
          </a:ln>
          <a:effectLst/>
        </p:spPr>
        <p:txBody>
          <a:bodyPr wrap="none" anchor="ctr"/>
          <a:lstStyle/>
          <a:p>
            <a:endParaRPr lang="en-US"/>
          </a:p>
        </p:txBody>
      </p:sp>
      <p:sp>
        <p:nvSpPr>
          <p:cNvPr id="379913" name="Text Box 9"/>
          <p:cNvSpPr txBox="1">
            <a:spLocks noChangeArrowheads="1"/>
          </p:cNvSpPr>
          <p:nvPr/>
        </p:nvSpPr>
        <p:spPr bwMode="auto">
          <a:xfrm>
            <a:off x="6324600" y="2681288"/>
            <a:ext cx="2286000" cy="2043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40000"/>
              </a:spcBef>
            </a:pPr>
            <a:r>
              <a:rPr lang="en-US" sz="2000"/>
              <a:t>Same region</a:t>
            </a:r>
          </a:p>
          <a:p>
            <a:pPr>
              <a:spcBef>
                <a:spcPct val="40000"/>
              </a:spcBef>
            </a:pPr>
            <a:r>
              <a:rPr lang="en-US" sz="2000"/>
              <a:t>Different region</a:t>
            </a:r>
          </a:p>
          <a:p>
            <a:pPr>
              <a:spcBef>
                <a:spcPct val="40000"/>
              </a:spcBef>
            </a:pPr>
            <a:r>
              <a:rPr lang="en-US" sz="2000"/>
              <a:t>Different time</a:t>
            </a:r>
          </a:p>
          <a:p>
            <a:pPr>
              <a:spcBef>
                <a:spcPct val="40000"/>
              </a:spcBef>
            </a:pPr>
            <a:r>
              <a:rPr lang="en-US" sz="2000"/>
              <a:t>Different resolution</a:t>
            </a:r>
          </a:p>
          <a:p>
            <a:endParaRPr lang="en-US"/>
          </a:p>
        </p:txBody>
      </p:sp>
      <p:sp>
        <p:nvSpPr>
          <p:cNvPr id="379914" name="AutoShape 10"/>
          <p:cNvSpPr>
            <a:spLocks noChangeArrowheads="1"/>
          </p:cNvSpPr>
          <p:nvPr/>
        </p:nvSpPr>
        <p:spPr bwMode="auto">
          <a:xfrm>
            <a:off x="3048000" y="1600200"/>
            <a:ext cx="4114800" cy="7620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9915" name="AutoShape 11"/>
          <p:cNvSpPr>
            <a:spLocks noChangeArrowheads="1"/>
          </p:cNvSpPr>
          <p:nvPr/>
        </p:nvSpPr>
        <p:spPr bwMode="auto">
          <a:xfrm rot="5400000">
            <a:off x="3848100" y="3162300"/>
            <a:ext cx="1524000" cy="8382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9916" name="Text Box 12"/>
          <p:cNvSpPr txBox="1">
            <a:spLocks noChangeArrowheads="1"/>
          </p:cNvSpPr>
          <p:nvPr/>
        </p:nvSpPr>
        <p:spPr bwMode="auto">
          <a:xfrm>
            <a:off x="4267200" y="4445000"/>
            <a:ext cx="10668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a:t>Evaluation</a:t>
            </a:r>
          </a:p>
        </p:txBody>
      </p:sp>
      <p:sp>
        <p:nvSpPr>
          <p:cNvPr id="379917" name="Text Box 13"/>
          <p:cNvSpPr txBox="1">
            <a:spLocks noChangeArrowheads="1"/>
          </p:cNvSpPr>
          <p:nvPr/>
        </p:nvSpPr>
        <p:spPr bwMode="auto">
          <a:xfrm>
            <a:off x="4267200" y="2486025"/>
            <a:ext cx="11017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a:t>Calibration</a:t>
            </a:r>
          </a:p>
        </p:txBody>
      </p:sp>
      <p:sp>
        <p:nvSpPr>
          <p:cNvPr id="379918" name="Text Box 14"/>
          <p:cNvSpPr txBox="1">
            <a:spLocks noChangeArrowheads="1"/>
          </p:cNvSpPr>
          <p:nvPr/>
        </p:nvSpPr>
        <p:spPr bwMode="auto">
          <a:xfrm>
            <a:off x="4692650" y="1171575"/>
            <a:ext cx="12255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000"/>
              <a:t>Projection</a:t>
            </a:r>
          </a:p>
        </p:txBody>
      </p:sp>
      <p:sp>
        <p:nvSpPr>
          <p:cNvPr id="379919" name="Text Box 15"/>
          <p:cNvSpPr txBox="1">
            <a:spLocks noChangeArrowheads="1"/>
          </p:cNvSpPr>
          <p:nvPr/>
        </p:nvSpPr>
        <p:spPr bwMode="auto">
          <a:xfrm>
            <a:off x="228600" y="2438400"/>
            <a:ext cx="1495425" cy="1311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2000"/>
              <a:t>Calibration data</a:t>
            </a:r>
          </a:p>
          <a:p>
            <a:pPr algn="ctr"/>
            <a:r>
              <a:rPr lang="en-US" sz="2000"/>
              <a:t>(or ‘training data’)</a:t>
            </a:r>
          </a:p>
        </p:txBody>
      </p:sp>
      <p:sp>
        <p:nvSpPr>
          <p:cNvPr id="379920" name="Rectangle 16"/>
          <p:cNvSpPr>
            <a:spLocks noChangeArrowheads="1"/>
          </p:cNvSpPr>
          <p:nvPr/>
        </p:nvSpPr>
        <p:spPr bwMode="auto">
          <a:xfrm>
            <a:off x="1981200" y="4010025"/>
            <a:ext cx="2286000" cy="685800"/>
          </a:xfrm>
          <a:prstGeom prst="rect">
            <a:avLst/>
          </a:prstGeom>
          <a:solidFill>
            <a:srgbClr val="C6D9F1"/>
          </a:solidFill>
          <a:ln w="12700">
            <a:solidFill>
              <a:schemeClr val="tx1"/>
            </a:solidFill>
            <a:miter lim="800000"/>
            <a:headEnd/>
            <a:tailEnd/>
          </a:ln>
          <a:effectLst/>
        </p:spPr>
        <p:txBody>
          <a:bodyPr wrap="none" anchor="ctr"/>
          <a:lstStyle/>
          <a:p>
            <a:endParaRPr lang="en-US"/>
          </a:p>
        </p:txBody>
      </p:sp>
      <p:sp>
        <p:nvSpPr>
          <p:cNvPr id="379921" name="Text Box 17"/>
          <p:cNvSpPr txBox="1">
            <a:spLocks noChangeArrowheads="1"/>
          </p:cNvSpPr>
          <p:nvPr/>
        </p:nvSpPr>
        <p:spPr bwMode="auto">
          <a:xfrm>
            <a:off x="2762250" y="4124325"/>
            <a:ext cx="7429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30%</a:t>
            </a:r>
          </a:p>
        </p:txBody>
      </p:sp>
      <p:sp>
        <p:nvSpPr>
          <p:cNvPr id="379922" name="AutoShape 18"/>
          <p:cNvSpPr>
            <a:spLocks/>
          </p:cNvSpPr>
          <p:nvPr/>
        </p:nvSpPr>
        <p:spPr bwMode="auto">
          <a:xfrm>
            <a:off x="1600200" y="4086225"/>
            <a:ext cx="304800" cy="533400"/>
          </a:xfrm>
          <a:prstGeom prst="leftBrace">
            <a:avLst>
              <a:gd name="adj1" fmla="val 14583"/>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ext Box 2"/>
          <p:cNvSpPr txBox="1">
            <a:spLocks noChangeArrowheads="1"/>
          </p:cNvSpPr>
          <p:nvPr/>
        </p:nvSpPr>
        <p:spPr bwMode="auto">
          <a:xfrm>
            <a:off x="457200" y="228600"/>
            <a:ext cx="84582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sz="2000"/>
              <a:t>Model calibration and evaluation strategies: cross validation/ </a:t>
            </a:r>
            <a:r>
              <a:rPr lang="en-GB" sz="2000" i="1"/>
              <a:t>k</a:t>
            </a:r>
            <a:r>
              <a:rPr lang="en-GB" sz="2000"/>
              <a:t>-fold partitioning</a:t>
            </a:r>
          </a:p>
        </p:txBody>
      </p:sp>
      <p:sp>
        <p:nvSpPr>
          <p:cNvPr id="381955" name="Text Box 3"/>
          <p:cNvSpPr txBox="1">
            <a:spLocks noChangeArrowheads="1"/>
          </p:cNvSpPr>
          <p:nvPr/>
        </p:nvSpPr>
        <p:spPr bwMode="auto">
          <a:xfrm>
            <a:off x="1050925" y="946150"/>
            <a:ext cx="702627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AutoNum type="arabicPeriod"/>
            </a:pPr>
            <a:r>
              <a:rPr lang="en-US" sz="1600"/>
              <a:t>Split data randomly into </a:t>
            </a:r>
            <a:r>
              <a:rPr lang="en-US" sz="1600" i="1"/>
              <a:t>k</a:t>
            </a:r>
            <a:r>
              <a:rPr lang="en-US" sz="1600"/>
              <a:t> roughly equal-sized parts. Take turns using each part as a test set and the other </a:t>
            </a:r>
            <a:r>
              <a:rPr lang="en-US" sz="1600" i="1"/>
              <a:t>k</a:t>
            </a:r>
            <a:r>
              <a:rPr lang="en-US" sz="1600"/>
              <a:t> – 1 parts for model training.</a:t>
            </a:r>
          </a:p>
          <a:p>
            <a:pPr>
              <a:buFontTx/>
              <a:buAutoNum type="arabicPeriod"/>
            </a:pPr>
            <a:r>
              <a:rPr lang="en-US" sz="1600"/>
              <a:t>Compute test statistic each time. Cross-validation estimate of predictive performance is the average of the </a:t>
            </a:r>
            <a:r>
              <a:rPr lang="en-US" sz="1600" i="1"/>
              <a:t>k</a:t>
            </a:r>
            <a:r>
              <a:rPr lang="en-US" sz="1600"/>
              <a:t> tests.</a:t>
            </a:r>
          </a:p>
        </p:txBody>
      </p:sp>
      <p:grpSp>
        <p:nvGrpSpPr>
          <p:cNvPr id="381956" name="Group 4"/>
          <p:cNvGrpSpPr>
            <a:grpSpLocks/>
          </p:cNvGrpSpPr>
          <p:nvPr/>
        </p:nvGrpSpPr>
        <p:grpSpPr bwMode="auto">
          <a:xfrm>
            <a:off x="1066800" y="2286000"/>
            <a:ext cx="7924800" cy="4352925"/>
            <a:chOff x="576" y="1410"/>
            <a:chExt cx="4992" cy="2742"/>
          </a:xfrm>
        </p:grpSpPr>
        <p:sp>
          <p:nvSpPr>
            <p:cNvPr id="381957" name="Rectangle 5" descr="Light horizontal"/>
            <p:cNvSpPr>
              <a:spLocks noChangeArrowheads="1"/>
            </p:cNvSpPr>
            <p:nvPr/>
          </p:nvSpPr>
          <p:spPr bwMode="auto">
            <a:xfrm>
              <a:off x="3456" y="1776"/>
              <a:ext cx="666" cy="2222"/>
            </a:xfrm>
            <a:prstGeom prst="rect">
              <a:avLst/>
            </a:prstGeom>
            <a:pattFill prst="ltHorz">
              <a:fgClr>
                <a:srgbClr val="00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58" name="Line 6"/>
            <p:cNvSpPr>
              <a:spLocks noChangeShapeType="1"/>
            </p:cNvSpPr>
            <p:nvPr/>
          </p:nvSpPr>
          <p:spPr bwMode="auto">
            <a:xfrm>
              <a:off x="1392" y="2831"/>
              <a:ext cx="289" cy="1"/>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1959" name="Text Box 7"/>
            <p:cNvSpPr txBox="1">
              <a:spLocks noChangeArrowheads="1"/>
            </p:cNvSpPr>
            <p:nvPr/>
          </p:nvSpPr>
          <p:spPr bwMode="auto">
            <a:xfrm>
              <a:off x="1867" y="1488"/>
              <a:ext cx="34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H" sz="1400" i="1"/>
                <a:t>k </a:t>
              </a:r>
              <a:r>
                <a:rPr lang="fr-CH" sz="1400"/>
                <a:t>= 5</a:t>
              </a:r>
              <a:endParaRPr lang="fr-FR" sz="1400"/>
            </a:p>
          </p:txBody>
        </p:sp>
        <p:grpSp>
          <p:nvGrpSpPr>
            <p:cNvPr id="381960" name="Group 8"/>
            <p:cNvGrpSpPr>
              <a:grpSpLocks/>
            </p:cNvGrpSpPr>
            <p:nvPr/>
          </p:nvGrpSpPr>
          <p:grpSpPr bwMode="auto">
            <a:xfrm>
              <a:off x="1728" y="1756"/>
              <a:ext cx="583" cy="2213"/>
              <a:chOff x="1968" y="1771"/>
              <a:chExt cx="583" cy="2213"/>
            </a:xfrm>
          </p:grpSpPr>
          <p:sp>
            <p:nvSpPr>
              <p:cNvPr id="381961" name="Rectangle 9" descr="Light horizontal"/>
              <p:cNvSpPr>
                <a:spLocks noChangeArrowheads="1"/>
              </p:cNvSpPr>
              <p:nvPr/>
            </p:nvSpPr>
            <p:spPr bwMode="auto">
              <a:xfrm>
                <a:off x="1968" y="1771"/>
                <a:ext cx="583" cy="413"/>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2" name="Rectangle 10" descr="Light horizontal"/>
              <p:cNvSpPr>
                <a:spLocks noChangeArrowheads="1"/>
              </p:cNvSpPr>
              <p:nvPr/>
            </p:nvSpPr>
            <p:spPr bwMode="auto">
              <a:xfrm>
                <a:off x="1968" y="2221"/>
                <a:ext cx="583" cy="413"/>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3" name="Rectangle 11" descr="Light horizontal"/>
              <p:cNvSpPr>
                <a:spLocks noChangeArrowheads="1"/>
              </p:cNvSpPr>
              <p:nvPr/>
            </p:nvSpPr>
            <p:spPr bwMode="auto">
              <a:xfrm>
                <a:off x="1968" y="2669"/>
                <a:ext cx="583" cy="413"/>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4" name="Rectangle 12" descr="Light horizontal"/>
              <p:cNvSpPr>
                <a:spLocks noChangeArrowheads="1"/>
              </p:cNvSpPr>
              <p:nvPr/>
            </p:nvSpPr>
            <p:spPr bwMode="auto">
              <a:xfrm>
                <a:off x="1968" y="3120"/>
                <a:ext cx="583" cy="413"/>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5" name="Rectangle 13" descr="Light horizontal"/>
              <p:cNvSpPr>
                <a:spLocks noChangeArrowheads="1"/>
              </p:cNvSpPr>
              <p:nvPr/>
            </p:nvSpPr>
            <p:spPr bwMode="auto">
              <a:xfrm>
                <a:off x="1968" y="3571"/>
                <a:ext cx="583" cy="413"/>
              </a:xfrm>
              <a:prstGeom prst="rect">
                <a:avLst/>
              </a:prstGeom>
              <a:pattFill prst="ltHorz">
                <a:fgClr>
                  <a:srgbClr val="FF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81966" name="Text Box 14"/>
            <p:cNvSpPr txBox="1">
              <a:spLocks noChangeArrowheads="1"/>
            </p:cNvSpPr>
            <p:nvPr/>
          </p:nvSpPr>
          <p:spPr bwMode="auto">
            <a:xfrm>
              <a:off x="618" y="3960"/>
              <a:ext cx="774"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H" sz="1400" i="1"/>
                <a:t>n observations</a:t>
              </a:r>
              <a:endParaRPr lang="fr-FR" sz="1400" i="1"/>
            </a:p>
          </p:txBody>
        </p:sp>
        <p:sp>
          <p:nvSpPr>
            <p:cNvPr id="381967" name="Rectangle 15" descr="Light horizontal"/>
            <p:cNvSpPr>
              <a:spLocks noChangeArrowheads="1"/>
            </p:cNvSpPr>
            <p:nvPr/>
          </p:nvSpPr>
          <p:spPr bwMode="auto">
            <a:xfrm>
              <a:off x="672" y="1748"/>
              <a:ext cx="666" cy="2222"/>
            </a:xfrm>
            <a:prstGeom prst="rect">
              <a:avLst/>
            </a:prstGeom>
            <a:pattFill prst="ltHorz">
              <a:fgClr>
                <a:srgbClr val="00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8" name="Text Box 16"/>
            <p:cNvSpPr txBox="1">
              <a:spLocks noChangeArrowheads="1"/>
            </p:cNvSpPr>
            <p:nvPr/>
          </p:nvSpPr>
          <p:spPr bwMode="auto">
            <a:xfrm>
              <a:off x="3504" y="1440"/>
              <a:ext cx="607" cy="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r>
                <a:rPr lang="fr-CH" sz="1400" i="1"/>
                <a:t>k </a:t>
              </a:r>
              <a:r>
                <a:rPr lang="fr-CH" sz="1400"/>
                <a:t>= n</a:t>
              </a:r>
            </a:p>
            <a:p>
              <a:pPr algn="ctr" eaLnBrk="1" hangingPunct="1"/>
              <a:r>
                <a:rPr lang="fr-CH" sz="1400"/>
                <a:t>(jackknife)</a:t>
              </a:r>
              <a:endParaRPr lang="fr-FR" sz="1400"/>
            </a:p>
          </p:txBody>
        </p:sp>
        <p:sp>
          <p:nvSpPr>
            <p:cNvPr id="381969" name="Text Box 17"/>
            <p:cNvSpPr txBox="1">
              <a:spLocks noChangeArrowheads="1"/>
            </p:cNvSpPr>
            <p:nvPr/>
          </p:nvSpPr>
          <p:spPr bwMode="auto">
            <a:xfrm>
              <a:off x="2640" y="1488"/>
              <a:ext cx="397"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H" sz="1400" i="1"/>
                <a:t>k </a:t>
              </a:r>
              <a:r>
                <a:rPr lang="fr-CH" sz="1400"/>
                <a:t>= 10</a:t>
              </a:r>
              <a:endParaRPr lang="fr-FR" sz="1400"/>
            </a:p>
          </p:txBody>
        </p:sp>
        <p:sp>
          <p:nvSpPr>
            <p:cNvPr id="381970" name="Rectangle 18" descr="Light horizontal"/>
            <p:cNvSpPr>
              <a:spLocks noChangeArrowheads="1"/>
            </p:cNvSpPr>
            <p:nvPr/>
          </p:nvSpPr>
          <p:spPr bwMode="auto">
            <a:xfrm>
              <a:off x="2592" y="1733"/>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1" name="Rectangle 19" descr="Light horizontal"/>
            <p:cNvSpPr>
              <a:spLocks noChangeArrowheads="1"/>
            </p:cNvSpPr>
            <p:nvPr/>
          </p:nvSpPr>
          <p:spPr bwMode="auto">
            <a:xfrm>
              <a:off x="2592" y="1973"/>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2" name="Rectangle 20" descr="Light horizontal"/>
            <p:cNvSpPr>
              <a:spLocks noChangeArrowheads="1"/>
            </p:cNvSpPr>
            <p:nvPr/>
          </p:nvSpPr>
          <p:spPr bwMode="auto">
            <a:xfrm>
              <a:off x="2592" y="2206"/>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3" name="Rectangle 21" descr="Light horizontal"/>
            <p:cNvSpPr>
              <a:spLocks noChangeArrowheads="1"/>
            </p:cNvSpPr>
            <p:nvPr/>
          </p:nvSpPr>
          <p:spPr bwMode="auto">
            <a:xfrm>
              <a:off x="2592" y="2451"/>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4" name="Rectangle 22" descr="Light horizontal"/>
            <p:cNvSpPr>
              <a:spLocks noChangeArrowheads="1"/>
            </p:cNvSpPr>
            <p:nvPr/>
          </p:nvSpPr>
          <p:spPr bwMode="auto">
            <a:xfrm>
              <a:off x="2592" y="2688"/>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5" name="Rectangle 23" descr="Light horizontal"/>
            <p:cNvSpPr>
              <a:spLocks noChangeArrowheads="1"/>
            </p:cNvSpPr>
            <p:nvPr/>
          </p:nvSpPr>
          <p:spPr bwMode="auto">
            <a:xfrm>
              <a:off x="2592" y="2918"/>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6" name="Rectangle 24" descr="Light horizontal"/>
            <p:cNvSpPr>
              <a:spLocks noChangeArrowheads="1"/>
            </p:cNvSpPr>
            <p:nvPr/>
          </p:nvSpPr>
          <p:spPr bwMode="auto">
            <a:xfrm>
              <a:off x="2592" y="3150"/>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7" name="Rectangle 25" descr="Light horizontal"/>
            <p:cNvSpPr>
              <a:spLocks noChangeArrowheads="1"/>
            </p:cNvSpPr>
            <p:nvPr/>
          </p:nvSpPr>
          <p:spPr bwMode="auto">
            <a:xfrm>
              <a:off x="2592" y="3385"/>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8" name="Rectangle 26" descr="Light horizontal"/>
            <p:cNvSpPr>
              <a:spLocks noChangeArrowheads="1"/>
            </p:cNvSpPr>
            <p:nvPr/>
          </p:nvSpPr>
          <p:spPr bwMode="auto">
            <a:xfrm>
              <a:off x="2592" y="3620"/>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9" name="Rectangle 27" descr="Light horizontal"/>
            <p:cNvSpPr>
              <a:spLocks noChangeArrowheads="1"/>
            </p:cNvSpPr>
            <p:nvPr/>
          </p:nvSpPr>
          <p:spPr bwMode="auto">
            <a:xfrm>
              <a:off x="2592" y="3842"/>
              <a:ext cx="581" cy="162"/>
            </a:xfrm>
            <a:prstGeom prst="rect">
              <a:avLst/>
            </a:prstGeom>
            <a:pattFill prst="ltHorz">
              <a:fgClr>
                <a:srgbClr val="FF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80" name="Text Box 28"/>
            <p:cNvSpPr txBox="1">
              <a:spLocks noChangeArrowheads="1"/>
            </p:cNvSpPr>
            <p:nvPr/>
          </p:nvSpPr>
          <p:spPr bwMode="auto">
            <a:xfrm>
              <a:off x="576" y="1410"/>
              <a:ext cx="864" cy="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r>
                <a:rPr lang="fr-CH" sz="1400" i="1"/>
                <a:t>Full</a:t>
              </a:r>
            </a:p>
            <a:p>
              <a:pPr algn="ctr" eaLnBrk="1" hangingPunct="1"/>
              <a:r>
                <a:rPr lang="fr-CH" sz="1400" i="1"/>
                <a:t>data set</a:t>
              </a:r>
            </a:p>
            <a:p>
              <a:pPr algn="ctr" eaLnBrk="1" hangingPunct="1"/>
              <a:endParaRPr lang="fr-FR" sz="1400" i="1"/>
            </a:p>
          </p:txBody>
        </p:sp>
        <p:sp>
          <p:nvSpPr>
            <p:cNvPr id="381981" name="Line 29"/>
            <p:cNvSpPr>
              <a:spLocks noChangeShapeType="1"/>
            </p:cNvSpPr>
            <p:nvPr/>
          </p:nvSpPr>
          <p:spPr bwMode="auto">
            <a:xfrm>
              <a:off x="3461" y="3994"/>
              <a:ext cx="662" cy="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1982" name="Line 30"/>
            <p:cNvSpPr>
              <a:spLocks noChangeShapeType="1"/>
            </p:cNvSpPr>
            <p:nvPr/>
          </p:nvSpPr>
          <p:spPr bwMode="auto">
            <a:xfrm>
              <a:off x="3462" y="3974"/>
              <a:ext cx="662" cy="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81983" name="Group 31"/>
            <p:cNvGrpSpPr>
              <a:grpSpLocks/>
            </p:cNvGrpSpPr>
            <p:nvPr/>
          </p:nvGrpSpPr>
          <p:grpSpPr bwMode="auto">
            <a:xfrm>
              <a:off x="4475" y="2458"/>
              <a:ext cx="1093" cy="470"/>
              <a:chOff x="4560" y="1733"/>
              <a:chExt cx="1093" cy="470"/>
            </a:xfrm>
          </p:grpSpPr>
          <p:sp>
            <p:nvSpPr>
              <p:cNvPr id="381984" name="Text Box 32"/>
              <p:cNvSpPr txBox="1">
                <a:spLocks noChangeArrowheads="1"/>
              </p:cNvSpPr>
              <p:nvPr/>
            </p:nvSpPr>
            <p:spPr bwMode="auto">
              <a:xfrm>
                <a:off x="4816" y="1991"/>
                <a:ext cx="6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H" sz="1600">
                    <a:latin typeface="Arial" charset="0"/>
                  </a:rPr>
                  <a:t>= test set</a:t>
                </a:r>
                <a:endParaRPr lang="fr-FR" sz="1600">
                  <a:latin typeface="Arial" charset="0"/>
                </a:endParaRPr>
              </a:p>
            </p:txBody>
          </p:sp>
          <p:sp>
            <p:nvSpPr>
              <p:cNvPr id="381985" name="Text Box 33"/>
              <p:cNvSpPr txBox="1">
                <a:spLocks noChangeArrowheads="1"/>
              </p:cNvSpPr>
              <p:nvPr/>
            </p:nvSpPr>
            <p:spPr bwMode="auto">
              <a:xfrm>
                <a:off x="4800" y="1733"/>
                <a:ext cx="85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H" sz="1600">
                    <a:latin typeface="Arial" charset="0"/>
                  </a:rPr>
                  <a:t>= training set</a:t>
                </a:r>
                <a:endParaRPr lang="fr-FR" sz="1600">
                  <a:latin typeface="Arial" charset="0"/>
                </a:endParaRPr>
              </a:p>
            </p:txBody>
          </p:sp>
          <p:sp>
            <p:nvSpPr>
              <p:cNvPr id="381986" name="Rectangle 34" descr="Light horizontal"/>
              <p:cNvSpPr>
                <a:spLocks noChangeArrowheads="1"/>
              </p:cNvSpPr>
              <p:nvPr/>
            </p:nvSpPr>
            <p:spPr bwMode="auto">
              <a:xfrm>
                <a:off x="4560" y="1776"/>
                <a:ext cx="245"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87" name="Rectangle 35" descr="Light horizontal"/>
              <p:cNvSpPr>
                <a:spLocks noChangeArrowheads="1"/>
              </p:cNvSpPr>
              <p:nvPr/>
            </p:nvSpPr>
            <p:spPr bwMode="auto">
              <a:xfrm>
                <a:off x="4560" y="2016"/>
                <a:ext cx="240" cy="162"/>
              </a:xfrm>
              <a:prstGeom prst="rect">
                <a:avLst/>
              </a:prstGeom>
              <a:pattFill prst="ltHorz">
                <a:fgClr>
                  <a:srgbClr val="FF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81988" name="Text Box 36"/>
          <p:cNvSpPr txBox="1">
            <a:spLocks noChangeArrowheads="1"/>
          </p:cNvSpPr>
          <p:nvPr/>
        </p:nvSpPr>
        <p:spPr bwMode="auto">
          <a:xfrm>
            <a:off x="7924800" y="6477000"/>
            <a:ext cx="955675"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a:t>(C. Graham)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5100" y="419100"/>
            <a:ext cx="8813800" cy="6019800"/>
          </a:xfrm>
          <a:prstGeom prst="rect">
            <a:avLst/>
          </a:prstGeom>
        </p:spPr>
      </p:pic>
    </p:spTree>
    <p:extLst>
      <p:ext uri="{BB962C8B-B14F-4D97-AF65-F5344CB8AC3E}">
        <p14:creationId xmlns:p14="http://schemas.microsoft.com/office/powerpoint/2010/main" val="2435301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5100" y="419100"/>
            <a:ext cx="8813800" cy="6019800"/>
          </a:xfrm>
          <a:prstGeom prst="rect">
            <a:avLst/>
          </a:prstGeom>
        </p:spPr>
      </p:pic>
      <p:sp>
        <p:nvSpPr>
          <p:cNvPr id="4" name="TextBox 3"/>
          <p:cNvSpPr txBox="1"/>
          <p:nvPr/>
        </p:nvSpPr>
        <p:spPr>
          <a:xfrm>
            <a:off x="4950274" y="6375019"/>
            <a:ext cx="4193726" cy="461665"/>
          </a:xfrm>
          <a:prstGeom prst="rect">
            <a:avLst/>
          </a:prstGeom>
          <a:noFill/>
        </p:spPr>
        <p:txBody>
          <a:bodyPr wrap="none" rtlCol="0">
            <a:spAutoFit/>
          </a:bodyPr>
          <a:lstStyle/>
          <a:p>
            <a:r>
              <a:rPr lang="en-US" dirty="0" err="1"/>
              <a:t>Radosavljevic</a:t>
            </a:r>
            <a:r>
              <a:rPr lang="en-US" dirty="0"/>
              <a:t> &amp; Anderson 2014</a:t>
            </a:r>
          </a:p>
        </p:txBody>
      </p:sp>
    </p:spTree>
    <p:extLst>
      <p:ext uri="{BB962C8B-B14F-4D97-AF65-F5344CB8AC3E}">
        <p14:creationId xmlns:p14="http://schemas.microsoft.com/office/powerpoint/2010/main" val="291659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3808" y="990600"/>
            <a:ext cx="8535392" cy="4574283"/>
          </a:xfrm>
          <a:prstGeom prst="rect">
            <a:avLst/>
          </a:prstGeom>
        </p:spPr>
      </p:pic>
    </p:spTree>
    <p:extLst>
      <p:ext uri="{BB962C8B-B14F-4D97-AF65-F5344CB8AC3E}">
        <p14:creationId xmlns:p14="http://schemas.microsoft.com/office/powerpoint/2010/main" val="3132470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800" y="838200"/>
            <a:ext cx="8775700" cy="5181600"/>
          </a:xfrm>
          <a:prstGeom prst="rect">
            <a:avLst/>
          </a:prstGeom>
        </p:spPr>
      </p:pic>
    </p:spTree>
    <p:extLst>
      <p:ext uri="{BB962C8B-B14F-4D97-AF65-F5344CB8AC3E}">
        <p14:creationId xmlns:p14="http://schemas.microsoft.com/office/powerpoint/2010/main" val="1858389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0500" y="977900"/>
            <a:ext cx="8763000" cy="4902200"/>
          </a:xfrm>
          <a:prstGeom prst="rect">
            <a:avLst/>
          </a:prstGeom>
        </p:spPr>
      </p:pic>
    </p:spTree>
    <p:extLst>
      <p:ext uri="{BB962C8B-B14F-4D97-AF65-F5344CB8AC3E}">
        <p14:creationId xmlns:p14="http://schemas.microsoft.com/office/powerpoint/2010/main" val="427631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eader + Footer Horizontal CBC.jpg">
            <a:extLst>
              <a:ext uri="{FF2B5EF4-FFF2-40B4-BE49-F238E27FC236}">
                <a16:creationId xmlns:a16="http://schemas.microsoft.com/office/drawing/2014/main" id="{84CC7226-F3CC-4AA5-A816-03569DFFD7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45622"/>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7" y="261937"/>
            <a:ext cx="3590925" cy="633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6537" y="271462"/>
            <a:ext cx="3590925"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4572000" y="2286000"/>
            <a:ext cx="304800" cy="304800"/>
          </a:xfrm>
          <a:prstGeom prst="ellipse">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536" y="272823"/>
            <a:ext cx="3590925"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4869870" y="2057400"/>
            <a:ext cx="304800" cy="304800"/>
          </a:xfrm>
          <a:prstGeom prst="ellipse">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6537" y="261937"/>
            <a:ext cx="3590925"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0"/>
          <p:cNvSpPr/>
          <p:nvPr/>
        </p:nvSpPr>
        <p:spPr>
          <a:xfrm>
            <a:off x="5174670" y="2362200"/>
            <a:ext cx="304800" cy="304800"/>
          </a:xfrm>
          <a:prstGeom prst="ellipse">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6535" y="272823"/>
            <a:ext cx="3590925"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Oval 12"/>
          <p:cNvSpPr/>
          <p:nvPr/>
        </p:nvSpPr>
        <p:spPr>
          <a:xfrm>
            <a:off x="5580062" y="1206500"/>
            <a:ext cx="304800" cy="304800"/>
          </a:xfrm>
          <a:prstGeom prst="ellipse">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6537" y="291873"/>
            <a:ext cx="3590925" cy="630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Oval 14"/>
          <p:cNvSpPr/>
          <p:nvPr/>
        </p:nvSpPr>
        <p:spPr>
          <a:xfrm>
            <a:off x="4717470" y="3556000"/>
            <a:ext cx="304800" cy="304800"/>
          </a:xfrm>
          <a:prstGeom prst="ellipse">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2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ext Box 2"/>
          <p:cNvSpPr txBox="1">
            <a:spLocks noChangeArrowheads="1"/>
          </p:cNvSpPr>
          <p:nvPr/>
        </p:nvSpPr>
        <p:spPr bwMode="auto">
          <a:xfrm>
            <a:off x="457200" y="228600"/>
            <a:ext cx="84582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sz="2000"/>
              <a:t>Model calibration and evaluation strategies: cross validation/ </a:t>
            </a:r>
            <a:r>
              <a:rPr lang="en-GB" sz="2000" i="1"/>
              <a:t>k</a:t>
            </a:r>
            <a:r>
              <a:rPr lang="en-GB" sz="2000"/>
              <a:t>-fold partitioning</a:t>
            </a:r>
          </a:p>
        </p:txBody>
      </p:sp>
      <p:sp>
        <p:nvSpPr>
          <p:cNvPr id="381955" name="Text Box 3"/>
          <p:cNvSpPr txBox="1">
            <a:spLocks noChangeArrowheads="1"/>
          </p:cNvSpPr>
          <p:nvPr/>
        </p:nvSpPr>
        <p:spPr bwMode="auto">
          <a:xfrm>
            <a:off x="1050925" y="946150"/>
            <a:ext cx="7026275" cy="1069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AutoNum type="arabicPeriod"/>
            </a:pPr>
            <a:r>
              <a:rPr lang="en-US" sz="1600"/>
              <a:t>Split data randomly into </a:t>
            </a:r>
            <a:r>
              <a:rPr lang="en-US" sz="1600" i="1"/>
              <a:t>k</a:t>
            </a:r>
            <a:r>
              <a:rPr lang="en-US" sz="1600"/>
              <a:t> roughly equal-sized parts. Take turns using each part as a test set and the other </a:t>
            </a:r>
            <a:r>
              <a:rPr lang="en-US" sz="1600" i="1"/>
              <a:t>k</a:t>
            </a:r>
            <a:r>
              <a:rPr lang="en-US" sz="1600"/>
              <a:t> – 1 parts for model training.</a:t>
            </a:r>
          </a:p>
          <a:p>
            <a:pPr>
              <a:buFontTx/>
              <a:buAutoNum type="arabicPeriod"/>
            </a:pPr>
            <a:r>
              <a:rPr lang="en-US" sz="1600"/>
              <a:t>Compute test statistic each time. Cross-validation estimate of predictive performance is the average of the </a:t>
            </a:r>
            <a:r>
              <a:rPr lang="en-US" sz="1600" i="1"/>
              <a:t>k</a:t>
            </a:r>
            <a:r>
              <a:rPr lang="en-US" sz="1600"/>
              <a:t> tests.</a:t>
            </a:r>
          </a:p>
        </p:txBody>
      </p:sp>
      <p:grpSp>
        <p:nvGrpSpPr>
          <p:cNvPr id="381956" name="Group 4"/>
          <p:cNvGrpSpPr>
            <a:grpSpLocks/>
          </p:cNvGrpSpPr>
          <p:nvPr/>
        </p:nvGrpSpPr>
        <p:grpSpPr bwMode="auto">
          <a:xfrm>
            <a:off x="419466" y="2825327"/>
            <a:ext cx="3390534" cy="1656909"/>
            <a:chOff x="618" y="1733"/>
            <a:chExt cx="4950" cy="2419"/>
          </a:xfrm>
        </p:grpSpPr>
        <p:sp>
          <p:nvSpPr>
            <p:cNvPr id="381957" name="Rectangle 5" descr="Light horizontal"/>
            <p:cNvSpPr>
              <a:spLocks noChangeArrowheads="1"/>
            </p:cNvSpPr>
            <p:nvPr/>
          </p:nvSpPr>
          <p:spPr bwMode="auto">
            <a:xfrm>
              <a:off x="3456" y="1776"/>
              <a:ext cx="666" cy="2222"/>
            </a:xfrm>
            <a:prstGeom prst="rect">
              <a:avLst/>
            </a:prstGeom>
            <a:pattFill prst="ltHorz">
              <a:fgClr>
                <a:srgbClr val="00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58" name="Line 6"/>
            <p:cNvSpPr>
              <a:spLocks noChangeShapeType="1"/>
            </p:cNvSpPr>
            <p:nvPr/>
          </p:nvSpPr>
          <p:spPr bwMode="auto">
            <a:xfrm>
              <a:off x="1392" y="2831"/>
              <a:ext cx="289" cy="1"/>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81960" name="Group 8"/>
            <p:cNvGrpSpPr>
              <a:grpSpLocks/>
            </p:cNvGrpSpPr>
            <p:nvPr/>
          </p:nvGrpSpPr>
          <p:grpSpPr bwMode="auto">
            <a:xfrm>
              <a:off x="1728" y="1756"/>
              <a:ext cx="583" cy="2213"/>
              <a:chOff x="1968" y="1771"/>
              <a:chExt cx="583" cy="2213"/>
            </a:xfrm>
          </p:grpSpPr>
          <p:sp>
            <p:nvSpPr>
              <p:cNvPr id="381961" name="Rectangle 9" descr="Light horizontal"/>
              <p:cNvSpPr>
                <a:spLocks noChangeArrowheads="1"/>
              </p:cNvSpPr>
              <p:nvPr/>
            </p:nvSpPr>
            <p:spPr bwMode="auto">
              <a:xfrm>
                <a:off x="1968" y="1771"/>
                <a:ext cx="583" cy="413"/>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2" name="Rectangle 10" descr="Light horizontal"/>
              <p:cNvSpPr>
                <a:spLocks noChangeArrowheads="1"/>
              </p:cNvSpPr>
              <p:nvPr/>
            </p:nvSpPr>
            <p:spPr bwMode="auto">
              <a:xfrm>
                <a:off x="1968" y="2221"/>
                <a:ext cx="583" cy="413"/>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3" name="Rectangle 11" descr="Light horizontal"/>
              <p:cNvSpPr>
                <a:spLocks noChangeArrowheads="1"/>
              </p:cNvSpPr>
              <p:nvPr/>
            </p:nvSpPr>
            <p:spPr bwMode="auto">
              <a:xfrm>
                <a:off x="1968" y="2669"/>
                <a:ext cx="583" cy="413"/>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4" name="Rectangle 12" descr="Light horizontal"/>
              <p:cNvSpPr>
                <a:spLocks noChangeArrowheads="1"/>
              </p:cNvSpPr>
              <p:nvPr/>
            </p:nvSpPr>
            <p:spPr bwMode="auto">
              <a:xfrm>
                <a:off x="1968" y="3120"/>
                <a:ext cx="583" cy="413"/>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5" name="Rectangle 13" descr="Light horizontal"/>
              <p:cNvSpPr>
                <a:spLocks noChangeArrowheads="1"/>
              </p:cNvSpPr>
              <p:nvPr/>
            </p:nvSpPr>
            <p:spPr bwMode="auto">
              <a:xfrm>
                <a:off x="1968" y="3571"/>
                <a:ext cx="583" cy="413"/>
              </a:xfrm>
              <a:prstGeom prst="rect">
                <a:avLst/>
              </a:prstGeom>
              <a:pattFill prst="ltHorz">
                <a:fgClr>
                  <a:srgbClr val="FF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81966" name="Text Box 14"/>
            <p:cNvSpPr txBox="1">
              <a:spLocks noChangeArrowheads="1"/>
            </p:cNvSpPr>
            <p:nvPr/>
          </p:nvSpPr>
          <p:spPr bwMode="auto">
            <a:xfrm>
              <a:off x="618" y="3960"/>
              <a:ext cx="774"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H" sz="1400" i="1"/>
                <a:t>n observations</a:t>
              </a:r>
              <a:endParaRPr lang="fr-FR" sz="1400" i="1"/>
            </a:p>
          </p:txBody>
        </p:sp>
        <p:sp>
          <p:nvSpPr>
            <p:cNvPr id="381967" name="Rectangle 15" descr="Light horizontal"/>
            <p:cNvSpPr>
              <a:spLocks noChangeArrowheads="1"/>
            </p:cNvSpPr>
            <p:nvPr/>
          </p:nvSpPr>
          <p:spPr bwMode="auto">
            <a:xfrm>
              <a:off x="672" y="1748"/>
              <a:ext cx="666" cy="2222"/>
            </a:xfrm>
            <a:prstGeom prst="rect">
              <a:avLst/>
            </a:prstGeom>
            <a:pattFill prst="ltHorz">
              <a:fgClr>
                <a:srgbClr val="00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0" name="Rectangle 18" descr="Light horizontal"/>
            <p:cNvSpPr>
              <a:spLocks noChangeArrowheads="1"/>
            </p:cNvSpPr>
            <p:nvPr/>
          </p:nvSpPr>
          <p:spPr bwMode="auto">
            <a:xfrm>
              <a:off x="2592" y="1733"/>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1" name="Rectangle 19" descr="Light horizontal"/>
            <p:cNvSpPr>
              <a:spLocks noChangeArrowheads="1"/>
            </p:cNvSpPr>
            <p:nvPr/>
          </p:nvSpPr>
          <p:spPr bwMode="auto">
            <a:xfrm>
              <a:off x="2592" y="1973"/>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2" name="Rectangle 20" descr="Light horizontal"/>
            <p:cNvSpPr>
              <a:spLocks noChangeArrowheads="1"/>
            </p:cNvSpPr>
            <p:nvPr/>
          </p:nvSpPr>
          <p:spPr bwMode="auto">
            <a:xfrm>
              <a:off x="2592" y="2206"/>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3" name="Rectangle 21" descr="Light horizontal"/>
            <p:cNvSpPr>
              <a:spLocks noChangeArrowheads="1"/>
            </p:cNvSpPr>
            <p:nvPr/>
          </p:nvSpPr>
          <p:spPr bwMode="auto">
            <a:xfrm>
              <a:off x="2592" y="2451"/>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4" name="Rectangle 22" descr="Light horizontal"/>
            <p:cNvSpPr>
              <a:spLocks noChangeArrowheads="1"/>
            </p:cNvSpPr>
            <p:nvPr/>
          </p:nvSpPr>
          <p:spPr bwMode="auto">
            <a:xfrm>
              <a:off x="2592" y="2688"/>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5" name="Rectangle 23" descr="Light horizontal"/>
            <p:cNvSpPr>
              <a:spLocks noChangeArrowheads="1"/>
            </p:cNvSpPr>
            <p:nvPr/>
          </p:nvSpPr>
          <p:spPr bwMode="auto">
            <a:xfrm>
              <a:off x="2592" y="2918"/>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6" name="Rectangle 24" descr="Light horizontal"/>
            <p:cNvSpPr>
              <a:spLocks noChangeArrowheads="1"/>
            </p:cNvSpPr>
            <p:nvPr/>
          </p:nvSpPr>
          <p:spPr bwMode="auto">
            <a:xfrm>
              <a:off x="2592" y="3150"/>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7" name="Rectangle 25" descr="Light horizontal"/>
            <p:cNvSpPr>
              <a:spLocks noChangeArrowheads="1"/>
            </p:cNvSpPr>
            <p:nvPr/>
          </p:nvSpPr>
          <p:spPr bwMode="auto">
            <a:xfrm>
              <a:off x="2592" y="3385"/>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8" name="Rectangle 26" descr="Light horizontal"/>
            <p:cNvSpPr>
              <a:spLocks noChangeArrowheads="1"/>
            </p:cNvSpPr>
            <p:nvPr/>
          </p:nvSpPr>
          <p:spPr bwMode="auto">
            <a:xfrm>
              <a:off x="2592" y="3620"/>
              <a:ext cx="581"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9" name="Rectangle 27" descr="Light horizontal"/>
            <p:cNvSpPr>
              <a:spLocks noChangeArrowheads="1"/>
            </p:cNvSpPr>
            <p:nvPr/>
          </p:nvSpPr>
          <p:spPr bwMode="auto">
            <a:xfrm>
              <a:off x="2592" y="3842"/>
              <a:ext cx="581" cy="162"/>
            </a:xfrm>
            <a:prstGeom prst="rect">
              <a:avLst/>
            </a:prstGeom>
            <a:pattFill prst="ltHorz">
              <a:fgClr>
                <a:srgbClr val="FF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81" name="Line 29"/>
            <p:cNvSpPr>
              <a:spLocks noChangeShapeType="1"/>
            </p:cNvSpPr>
            <p:nvPr/>
          </p:nvSpPr>
          <p:spPr bwMode="auto">
            <a:xfrm>
              <a:off x="3461" y="3994"/>
              <a:ext cx="662" cy="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1982" name="Line 30"/>
            <p:cNvSpPr>
              <a:spLocks noChangeShapeType="1"/>
            </p:cNvSpPr>
            <p:nvPr/>
          </p:nvSpPr>
          <p:spPr bwMode="auto">
            <a:xfrm>
              <a:off x="3462" y="3974"/>
              <a:ext cx="662" cy="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81983" name="Group 31"/>
            <p:cNvGrpSpPr>
              <a:grpSpLocks/>
            </p:cNvGrpSpPr>
            <p:nvPr/>
          </p:nvGrpSpPr>
          <p:grpSpPr bwMode="auto">
            <a:xfrm>
              <a:off x="4475" y="2331"/>
              <a:ext cx="1093" cy="572"/>
              <a:chOff x="4560" y="1606"/>
              <a:chExt cx="1093" cy="572"/>
            </a:xfrm>
          </p:grpSpPr>
          <p:sp>
            <p:nvSpPr>
              <p:cNvPr id="381984" name="Text Box 32"/>
              <p:cNvSpPr txBox="1">
                <a:spLocks noChangeArrowheads="1"/>
              </p:cNvSpPr>
              <p:nvPr/>
            </p:nvSpPr>
            <p:spPr bwMode="auto">
              <a:xfrm>
                <a:off x="4816" y="1842"/>
                <a:ext cx="6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H" sz="1600" dirty="0">
                    <a:latin typeface="Arial" charset="0"/>
                  </a:rPr>
                  <a:t>= test set</a:t>
                </a:r>
                <a:endParaRPr lang="fr-FR" sz="1600" dirty="0">
                  <a:latin typeface="Arial" charset="0"/>
                </a:endParaRPr>
              </a:p>
            </p:txBody>
          </p:sp>
          <p:sp>
            <p:nvSpPr>
              <p:cNvPr id="381985" name="Text Box 33"/>
              <p:cNvSpPr txBox="1">
                <a:spLocks noChangeArrowheads="1"/>
              </p:cNvSpPr>
              <p:nvPr/>
            </p:nvSpPr>
            <p:spPr bwMode="auto">
              <a:xfrm>
                <a:off x="4800" y="1606"/>
                <a:ext cx="85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CH" sz="1600" dirty="0">
                    <a:latin typeface="Arial" charset="0"/>
                  </a:rPr>
                  <a:t>= training set</a:t>
                </a:r>
                <a:endParaRPr lang="fr-FR" sz="1600" dirty="0">
                  <a:latin typeface="Arial" charset="0"/>
                </a:endParaRPr>
              </a:p>
            </p:txBody>
          </p:sp>
          <p:sp>
            <p:nvSpPr>
              <p:cNvPr id="381986" name="Rectangle 34" descr="Light horizontal"/>
              <p:cNvSpPr>
                <a:spLocks noChangeArrowheads="1"/>
              </p:cNvSpPr>
              <p:nvPr/>
            </p:nvSpPr>
            <p:spPr bwMode="auto">
              <a:xfrm>
                <a:off x="4560" y="1776"/>
                <a:ext cx="245" cy="162"/>
              </a:xfrm>
              <a:prstGeom prst="rect">
                <a:avLst/>
              </a:prstGeom>
              <a:pattFill prst="ltHorz">
                <a:fgClr>
                  <a:schemeClr val="tx1"/>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87" name="Rectangle 35" descr="Light horizontal"/>
              <p:cNvSpPr>
                <a:spLocks noChangeArrowheads="1"/>
              </p:cNvSpPr>
              <p:nvPr/>
            </p:nvSpPr>
            <p:spPr bwMode="auto">
              <a:xfrm>
                <a:off x="4560" y="2016"/>
                <a:ext cx="240" cy="162"/>
              </a:xfrm>
              <a:prstGeom prst="rect">
                <a:avLst/>
              </a:prstGeom>
              <a:pattFill prst="ltHorz">
                <a:fgClr>
                  <a:srgbClr val="FF0000"/>
                </a:fgClr>
                <a:bgClr>
                  <a:schemeClr val="bg1"/>
                </a:bgClr>
              </a:patt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81988" name="Text Box 36"/>
          <p:cNvSpPr txBox="1">
            <a:spLocks noChangeArrowheads="1"/>
          </p:cNvSpPr>
          <p:nvPr/>
        </p:nvSpPr>
        <p:spPr bwMode="auto">
          <a:xfrm>
            <a:off x="2086618" y="4449762"/>
            <a:ext cx="955675"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dirty="0"/>
              <a:t>(C. Graham)</a:t>
            </a:r>
          </a:p>
        </p:txBody>
      </p:sp>
      <p:sp>
        <p:nvSpPr>
          <p:cNvPr id="2" name="TextBox 1">
            <a:extLst>
              <a:ext uri="{FF2B5EF4-FFF2-40B4-BE49-F238E27FC236}">
                <a16:creationId xmlns:a16="http://schemas.microsoft.com/office/drawing/2014/main" id="{50E26E38-ACB2-4C15-A3EE-52C65AB84C76}"/>
              </a:ext>
            </a:extLst>
          </p:cNvPr>
          <p:cNvSpPr txBox="1"/>
          <p:nvPr/>
        </p:nvSpPr>
        <p:spPr>
          <a:xfrm>
            <a:off x="4572000" y="3739059"/>
            <a:ext cx="990600" cy="461665"/>
          </a:xfrm>
          <a:prstGeom prst="rect">
            <a:avLst/>
          </a:prstGeom>
          <a:noFill/>
        </p:spPr>
        <p:txBody>
          <a:bodyPr wrap="square" rtlCol="0">
            <a:spAutoFit/>
          </a:bodyPr>
          <a:lstStyle/>
          <a:p>
            <a:r>
              <a:rPr lang="en-US" dirty="0"/>
              <a:t>X</a:t>
            </a:r>
          </a:p>
        </p:txBody>
      </p:sp>
      <p:sp>
        <p:nvSpPr>
          <p:cNvPr id="3" name="TextBox 2">
            <a:extLst>
              <a:ext uri="{FF2B5EF4-FFF2-40B4-BE49-F238E27FC236}">
                <a16:creationId xmlns:a16="http://schemas.microsoft.com/office/drawing/2014/main" id="{69BB70B5-D15D-45E9-8AB3-280D4094C659}"/>
              </a:ext>
            </a:extLst>
          </p:cNvPr>
          <p:cNvSpPr txBox="1"/>
          <p:nvPr/>
        </p:nvSpPr>
        <p:spPr>
          <a:xfrm>
            <a:off x="5410200" y="3246874"/>
            <a:ext cx="3048000" cy="1200329"/>
          </a:xfrm>
          <a:prstGeom prst="rect">
            <a:avLst/>
          </a:prstGeom>
          <a:noFill/>
        </p:spPr>
        <p:txBody>
          <a:bodyPr wrap="square" rtlCol="0">
            <a:spAutoFit/>
          </a:bodyPr>
          <a:lstStyle/>
          <a:p>
            <a:pPr algn="ctr"/>
            <a:r>
              <a:rPr lang="en-US" dirty="0"/>
              <a:t>Each Feature Class and Regularization Multiplier combination</a:t>
            </a:r>
          </a:p>
        </p:txBody>
      </p:sp>
    </p:spTree>
    <p:extLst>
      <p:ext uri="{BB962C8B-B14F-4D97-AF65-F5344CB8AC3E}">
        <p14:creationId xmlns:p14="http://schemas.microsoft.com/office/powerpoint/2010/main" val="379361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02" name="Group 2"/>
          <p:cNvGrpSpPr>
            <a:grpSpLocks/>
          </p:cNvGrpSpPr>
          <p:nvPr/>
        </p:nvGrpSpPr>
        <p:grpSpPr bwMode="auto">
          <a:xfrm>
            <a:off x="2511425" y="3375025"/>
            <a:ext cx="1450975" cy="2568575"/>
            <a:chOff x="108642150" y="110699550"/>
            <a:chExt cx="1485900" cy="1257300"/>
          </a:xfrm>
        </p:grpSpPr>
        <p:sp>
          <p:nvSpPr>
            <p:cNvPr id="358403" name="Text Box 3"/>
            <p:cNvSpPr txBox="1">
              <a:spLocks noChangeArrowheads="1"/>
            </p:cNvSpPr>
            <p:nvPr/>
          </p:nvSpPr>
          <p:spPr bwMode="auto">
            <a:xfrm>
              <a:off x="108699300" y="110745270"/>
              <a:ext cx="1371600" cy="11544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pPr algn="ctr"/>
              <a:r>
                <a:rPr lang="en-US" sz="1400" b="1">
                  <a:solidFill>
                    <a:srgbClr val="000000"/>
                  </a:solidFill>
                  <a:latin typeface="Arial Narrow" charset="0"/>
                </a:rPr>
                <a:t>Processing to </a:t>
              </a:r>
            </a:p>
            <a:p>
              <a:pPr algn="ctr"/>
              <a:r>
                <a:rPr lang="en-US" sz="1400" b="1">
                  <a:solidFill>
                    <a:srgbClr val="000000"/>
                  </a:solidFill>
                  <a:latin typeface="Arial Narrow" charset="0"/>
                </a:rPr>
                <a:t>generate variables of importance in defining species’ distributions</a:t>
              </a:r>
            </a:p>
            <a:p>
              <a:pPr algn="ctr"/>
              <a:r>
                <a:rPr lang="en-US" sz="1400" b="1">
                  <a:solidFill>
                    <a:srgbClr val="000000"/>
                  </a:solidFill>
                  <a:latin typeface="Arial Narrow" charset="0"/>
                </a:rPr>
                <a:t>(e.g. maximum daily</a:t>
              </a:r>
            </a:p>
            <a:p>
              <a:pPr algn="ctr"/>
              <a:r>
                <a:rPr lang="en-US" sz="1400" b="1">
                  <a:solidFill>
                    <a:srgbClr val="000000"/>
                  </a:solidFill>
                  <a:latin typeface="Arial Narrow" charset="0"/>
                </a:rPr>
                <a:t> temperature, frost days, soil water balance)</a:t>
              </a:r>
              <a:endParaRPr lang="en-US" sz="1400"/>
            </a:p>
          </p:txBody>
        </p:sp>
        <p:sp>
          <p:nvSpPr>
            <p:cNvPr id="358404" name="Rectangle 4"/>
            <p:cNvSpPr>
              <a:spLocks noChangeArrowheads="1"/>
            </p:cNvSpPr>
            <p:nvPr/>
          </p:nvSpPr>
          <p:spPr bwMode="auto">
            <a:xfrm>
              <a:off x="108642150" y="110699550"/>
              <a:ext cx="1485900" cy="125730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grpSp>
      <p:sp>
        <p:nvSpPr>
          <p:cNvPr id="358405" name="AutoShape 5"/>
          <p:cNvSpPr>
            <a:spLocks noChangeArrowheads="1"/>
          </p:cNvSpPr>
          <p:nvPr/>
        </p:nvSpPr>
        <p:spPr bwMode="auto">
          <a:xfrm>
            <a:off x="2182813" y="3876675"/>
            <a:ext cx="268287" cy="87313"/>
          </a:xfrm>
          <a:prstGeom prst="rightArrow">
            <a:avLst>
              <a:gd name="adj1" fmla="val 50000"/>
              <a:gd name="adj2" fmla="val 76818"/>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grpSp>
        <p:nvGrpSpPr>
          <p:cNvPr id="358406" name="Group 6"/>
          <p:cNvGrpSpPr>
            <a:grpSpLocks/>
          </p:cNvGrpSpPr>
          <p:nvPr/>
        </p:nvGrpSpPr>
        <p:grpSpPr bwMode="auto">
          <a:xfrm>
            <a:off x="1295400" y="1676400"/>
            <a:ext cx="2711450" cy="838200"/>
            <a:chOff x="107934760" y="108527850"/>
            <a:chExt cx="1771650" cy="914400"/>
          </a:xfrm>
        </p:grpSpPr>
        <p:sp>
          <p:nvSpPr>
            <p:cNvPr id="358407" name="Text Box 7"/>
            <p:cNvSpPr txBox="1">
              <a:spLocks noChangeArrowheads="1"/>
            </p:cNvSpPr>
            <p:nvPr/>
          </p:nvSpPr>
          <p:spPr bwMode="auto">
            <a:xfrm>
              <a:off x="107961430" y="108564680"/>
              <a:ext cx="1714500" cy="857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pPr algn="ctr"/>
              <a:r>
                <a:rPr lang="en-US" sz="1400" b="1">
                  <a:solidFill>
                    <a:srgbClr val="000000"/>
                  </a:solidFill>
                  <a:latin typeface="Arial Narrow" charset="0"/>
                </a:rPr>
                <a:t>Observed species’ distribution</a:t>
              </a:r>
            </a:p>
            <a:p>
              <a:pPr algn="ctr"/>
              <a:r>
                <a:rPr lang="en-US" sz="1400" b="1">
                  <a:solidFill>
                    <a:srgbClr val="000000"/>
                  </a:solidFill>
                  <a:latin typeface="Arial Narrow" charset="0"/>
                </a:rPr>
                <a:t>(presence-only or presence/absence)</a:t>
              </a:r>
              <a:endParaRPr lang="en-US" sz="1400"/>
            </a:p>
          </p:txBody>
        </p:sp>
        <p:sp>
          <p:nvSpPr>
            <p:cNvPr id="358408" name="Rectangle 8"/>
            <p:cNvSpPr>
              <a:spLocks noChangeArrowheads="1"/>
            </p:cNvSpPr>
            <p:nvPr/>
          </p:nvSpPr>
          <p:spPr bwMode="auto">
            <a:xfrm>
              <a:off x="107934760" y="108527850"/>
              <a:ext cx="1771650" cy="91440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grpSp>
      <p:grpSp>
        <p:nvGrpSpPr>
          <p:cNvPr id="358409" name="Group 9"/>
          <p:cNvGrpSpPr>
            <a:grpSpLocks/>
          </p:cNvGrpSpPr>
          <p:nvPr/>
        </p:nvGrpSpPr>
        <p:grpSpPr bwMode="auto">
          <a:xfrm>
            <a:off x="304800" y="3516313"/>
            <a:ext cx="1828800" cy="1208087"/>
            <a:chOff x="106109770" y="110413800"/>
            <a:chExt cx="1485900" cy="971550"/>
          </a:xfrm>
        </p:grpSpPr>
        <p:sp>
          <p:nvSpPr>
            <p:cNvPr id="358410" name="Text Box 10"/>
            <p:cNvSpPr txBox="1">
              <a:spLocks noChangeArrowheads="1"/>
            </p:cNvSpPr>
            <p:nvPr/>
          </p:nvSpPr>
          <p:spPr bwMode="auto">
            <a:xfrm>
              <a:off x="106129667" y="110478570"/>
              <a:ext cx="1451610" cy="857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pPr algn="ctr"/>
              <a:r>
                <a:rPr lang="en-US" sz="1400" b="1">
                  <a:solidFill>
                    <a:srgbClr val="000000"/>
                  </a:solidFill>
                  <a:latin typeface="Arial Narrow" charset="0"/>
                </a:rPr>
                <a:t>GIS database of ‘raw’ environmental variables (e.g. temperature, </a:t>
              </a:r>
            </a:p>
            <a:p>
              <a:pPr algn="ctr"/>
              <a:r>
                <a:rPr lang="en-US" sz="1400" b="1">
                  <a:solidFill>
                    <a:srgbClr val="000000"/>
                  </a:solidFill>
                  <a:latin typeface="Arial Narrow" charset="0"/>
                </a:rPr>
                <a:t>precipitation, soil type).</a:t>
              </a:r>
            </a:p>
          </p:txBody>
        </p:sp>
        <p:sp>
          <p:nvSpPr>
            <p:cNvPr id="358411" name="Rectangle 11"/>
            <p:cNvSpPr>
              <a:spLocks noChangeArrowheads="1"/>
            </p:cNvSpPr>
            <p:nvPr/>
          </p:nvSpPr>
          <p:spPr bwMode="auto">
            <a:xfrm>
              <a:off x="106109770" y="110413800"/>
              <a:ext cx="1485900" cy="97155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grpSp>
      <p:sp>
        <p:nvSpPr>
          <p:cNvPr id="358413" name="Text Box 13"/>
          <p:cNvSpPr txBox="1">
            <a:spLocks noChangeArrowheads="1"/>
          </p:cNvSpPr>
          <p:nvPr/>
        </p:nvSpPr>
        <p:spPr bwMode="auto">
          <a:xfrm>
            <a:off x="4648200" y="2743200"/>
            <a:ext cx="1790700" cy="5873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pPr algn="ctr"/>
            <a:r>
              <a:rPr lang="en-US" sz="1400" b="1" dirty="0">
                <a:solidFill>
                  <a:srgbClr val="000000"/>
                </a:solidFill>
                <a:latin typeface="Arial Narrow" charset="0"/>
              </a:rPr>
              <a:t>Modeling algorithm</a:t>
            </a:r>
          </a:p>
          <a:p>
            <a:pPr algn="ctr"/>
            <a:r>
              <a:rPr lang="en-US" sz="1400" b="1" dirty="0">
                <a:solidFill>
                  <a:srgbClr val="000000"/>
                </a:solidFill>
                <a:latin typeface="Arial Narrow" charset="0"/>
              </a:rPr>
              <a:t>(e.g. </a:t>
            </a:r>
            <a:r>
              <a:rPr lang="en-US" sz="1400" b="1" dirty="0" err="1">
                <a:solidFill>
                  <a:srgbClr val="000000"/>
                </a:solidFill>
                <a:latin typeface="Arial Narrow" charset="0"/>
              </a:rPr>
              <a:t>Maxent</a:t>
            </a:r>
            <a:r>
              <a:rPr lang="en-US" sz="1400" b="1" dirty="0">
                <a:solidFill>
                  <a:srgbClr val="000000"/>
                </a:solidFill>
                <a:latin typeface="Arial Narrow" charset="0"/>
              </a:rPr>
              <a:t>)</a:t>
            </a:r>
            <a:endParaRPr lang="en-US" sz="1400" dirty="0"/>
          </a:p>
        </p:txBody>
      </p:sp>
      <p:sp>
        <p:nvSpPr>
          <p:cNvPr id="358415" name="AutoShape 15"/>
          <p:cNvSpPr>
            <a:spLocks noChangeArrowheads="1"/>
          </p:cNvSpPr>
          <p:nvPr/>
        </p:nvSpPr>
        <p:spPr bwMode="auto">
          <a:xfrm rot="-2293155">
            <a:off x="4010025" y="3511550"/>
            <a:ext cx="550863" cy="120650"/>
          </a:xfrm>
          <a:prstGeom prst="rightArrow">
            <a:avLst>
              <a:gd name="adj1" fmla="val 50000"/>
              <a:gd name="adj2" fmla="val 114145"/>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358417" name="Text Box 17"/>
          <p:cNvSpPr txBox="1">
            <a:spLocks noChangeArrowheads="1"/>
          </p:cNvSpPr>
          <p:nvPr/>
        </p:nvSpPr>
        <p:spPr bwMode="auto">
          <a:xfrm>
            <a:off x="4667250" y="3933825"/>
            <a:ext cx="1828800" cy="609600"/>
          </a:xfrm>
          <a:prstGeom prst="rect">
            <a:avLst/>
          </a:prstGeom>
          <a:noFill/>
          <a:ln w="19050">
            <a:solidFill>
              <a:srgbClr val="FF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pPr algn="ctr"/>
            <a:r>
              <a:rPr lang="en-US" sz="1400" b="1">
                <a:solidFill>
                  <a:srgbClr val="000000"/>
                </a:solidFill>
                <a:latin typeface="Arial Narrow" charset="0"/>
              </a:rPr>
              <a:t>Statistical assessment of model performance</a:t>
            </a:r>
            <a:endParaRPr lang="en-US" sz="1400"/>
          </a:p>
        </p:txBody>
      </p:sp>
      <p:sp>
        <p:nvSpPr>
          <p:cNvPr id="358419" name="AutoShape 19"/>
          <p:cNvSpPr>
            <a:spLocks noChangeArrowheads="1"/>
          </p:cNvSpPr>
          <p:nvPr/>
        </p:nvSpPr>
        <p:spPr bwMode="auto">
          <a:xfrm rot="16200000">
            <a:off x="5595143" y="3586957"/>
            <a:ext cx="373063" cy="57150"/>
          </a:xfrm>
          <a:prstGeom prst="rightArrow">
            <a:avLst>
              <a:gd name="adj1" fmla="val 50000"/>
              <a:gd name="adj2" fmla="val 163195"/>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358420" name="AutoShape 20"/>
          <p:cNvSpPr>
            <a:spLocks noChangeArrowheads="1"/>
          </p:cNvSpPr>
          <p:nvPr/>
        </p:nvSpPr>
        <p:spPr bwMode="auto">
          <a:xfrm rot="5400000">
            <a:off x="5058568" y="3593307"/>
            <a:ext cx="373063" cy="57150"/>
          </a:xfrm>
          <a:prstGeom prst="rightArrow">
            <a:avLst>
              <a:gd name="adj1" fmla="val 50000"/>
              <a:gd name="adj2" fmla="val 163195"/>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grpSp>
        <p:nvGrpSpPr>
          <p:cNvPr id="358421" name="Group 21"/>
          <p:cNvGrpSpPr>
            <a:grpSpLocks/>
          </p:cNvGrpSpPr>
          <p:nvPr/>
        </p:nvGrpSpPr>
        <p:grpSpPr bwMode="auto">
          <a:xfrm>
            <a:off x="7010400" y="2514600"/>
            <a:ext cx="1981200" cy="1371600"/>
            <a:chOff x="112814100" y="109270800"/>
            <a:chExt cx="2000250" cy="971550"/>
          </a:xfrm>
        </p:grpSpPr>
        <p:sp>
          <p:nvSpPr>
            <p:cNvPr id="358422" name="Text Box 22"/>
            <p:cNvSpPr txBox="1">
              <a:spLocks noChangeArrowheads="1"/>
            </p:cNvSpPr>
            <p:nvPr/>
          </p:nvSpPr>
          <p:spPr bwMode="auto">
            <a:xfrm>
              <a:off x="112871250" y="109327950"/>
              <a:ext cx="1885950" cy="857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pPr algn="ctr"/>
              <a:r>
                <a:rPr lang="en-US" sz="1400" b="1">
                  <a:solidFill>
                    <a:srgbClr val="000000"/>
                  </a:solidFill>
                  <a:latin typeface="Arial Narrow" charset="0"/>
                </a:rPr>
                <a:t>Predicted species’ distribution.</a:t>
              </a:r>
            </a:p>
            <a:p>
              <a:pPr algn="ctr"/>
              <a:r>
                <a:rPr lang="en-US" sz="1400" b="1">
                  <a:solidFill>
                    <a:srgbClr val="000000"/>
                  </a:solidFill>
                  <a:latin typeface="Arial Narrow" charset="0"/>
                </a:rPr>
                <a:t>Prediction may be for a different region or for a different time period </a:t>
              </a:r>
            </a:p>
            <a:p>
              <a:pPr algn="ctr"/>
              <a:endParaRPr lang="en-US" sz="1400"/>
            </a:p>
          </p:txBody>
        </p:sp>
        <p:sp>
          <p:nvSpPr>
            <p:cNvPr id="358423" name="Rectangle 23"/>
            <p:cNvSpPr>
              <a:spLocks noChangeArrowheads="1"/>
            </p:cNvSpPr>
            <p:nvPr/>
          </p:nvSpPr>
          <p:spPr bwMode="auto">
            <a:xfrm>
              <a:off x="112814100" y="109270800"/>
              <a:ext cx="2000250" cy="97155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grpSp>
      <p:sp>
        <p:nvSpPr>
          <p:cNvPr id="358424" name="AutoShape 24"/>
          <p:cNvSpPr>
            <a:spLocks noChangeArrowheads="1"/>
          </p:cNvSpPr>
          <p:nvPr/>
        </p:nvSpPr>
        <p:spPr bwMode="auto">
          <a:xfrm>
            <a:off x="6510338" y="2990850"/>
            <a:ext cx="400050" cy="114300"/>
          </a:xfrm>
          <a:prstGeom prst="rightArrow">
            <a:avLst>
              <a:gd name="adj1" fmla="val 50000"/>
              <a:gd name="adj2" fmla="val 87500"/>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358425" name="AutoShape 25"/>
          <p:cNvSpPr>
            <a:spLocks noChangeArrowheads="1"/>
          </p:cNvSpPr>
          <p:nvPr/>
        </p:nvSpPr>
        <p:spPr bwMode="auto">
          <a:xfrm rot="2155090">
            <a:off x="4041775" y="2562225"/>
            <a:ext cx="550863" cy="120650"/>
          </a:xfrm>
          <a:prstGeom prst="rightArrow">
            <a:avLst>
              <a:gd name="adj1" fmla="val 50000"/>
              <a:gd name="adj2" fmla="val 114145"/>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358426" name="Text Box 26"/>
          <p:cNvSpPr txBox="1">
            <a:spLocks noChangeArrowheads="1"/>
          </p:cNvSpPr>
          <p:nvPr/>
        </p:nvSpPr>
        <p:spPr bwMode="auto">
          <a:xfrm>
            <a:off x="762000" y="457200"/>
            <a:ext cx="7715250" cy="742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pPr algn="ctr"/>
            <a:r>
              <a:rPr lang="en-US" sz="2000" dirty="0">
                <a:solidFill>
                  <a:srgbClr val="000000"/>
                </a:solidFill>
              </a:rPr>
              <a:t>Flow diagram detailing the main steps required for building and validating a correlative species distribution model</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91BB0EFB-8469-43A2-B4D7-99AA33675E7D}"/>
              </a:ext>
            </a:extLst>
          </p:cNvPr>
          <p:cNvSpPr txBox="1">
            <a:spLocks noChangeArrowheads="1"/>
          </p:cNvSpPr>
          <p:nvPr/>
        </p:nvSpPr>
        <p:spPr bwMode="auto">
          <a:xfrm>
            <a:off x="838200" y="3505200"/>
            <a:ext cx="1295400" cy="347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70000"/>
              </a:lnSpc>
              <a:spcBef>
                <a:spcPct val="50000"/>
              </a:spcBef>
            </a:pPr>
            <a:r>
              <a:rPr lang="en-GB" i="1" dirty="0"/>
              <a:t>Outline:</a:t>
            </a:r>
            <a:endParaRPr lang="en-GB" dirty="0"/>
          </a:p>
        </p:txBody>
      </p:sp>
      <p:sp>
        <p:nvSpPr>
          <p:cNvPr id="7" name="Rectangle 16">
            <a:extLst>
              <a:ext uri="{FF2B5EF4-FFF2-40B4-BE49-F238E27FC236}">
                <a16:creationId xmlns:a16="http://schemas.microsoft.com/office/drawing/2014/main" id="{143C84F2-BF6F-4866-9DF8-E18DC3D97B49}"/>
              </a:ext>
            </a:extLst>
          </p:cNvPr>
          <p:cNvSpPr>
            <a:spLocks noChangeArrowheads="1"/>
          </p:cNvSpPr>
          <p:nvPr/>
        </p:nvSpPr>
        <p:spPr bwMode="auto">
          <a:xfrm>
            <a:off x="762000" y="3962400"/>
            <a:ext cx="76962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609600" indent="-609600">
              <a:lnSpc>
                <a:spcPct val="90000"/>
              </a:lnSpc>
              <a:spcBef>
                <a:spcPct val="20000"/>
              </a:spcBef>
              <a:buFontTx/>
              <a:buAutoNum type="arabicPeriod"/>
            </a:pPr>
            <a:r>
              <a:rPr lang="en-US" dirty="0"/>
              <a:t>Maxent model tuning</a:t>
            </a:r>
          </a:p>
          <a:p>
            <a:pPr marL="609600" indent="-609600">
              <a:lnSpc>
                <a:spcPct val="90000"/>
              </a:lnSpc>
              <a:spcBef>
                <a:spcPct val="20000"/>
              </a:spcBef>
              <a:buFontTx/>
              <a:buAutoNum type="arabicPeriod"/>
            </a:pPr>
            <a:r>
              <a:rPr lang="en-US" dirty="0"/>
              <a:t>Model validation</a:t>
            </a:r>
          </a:p>
          <a:p>
            <a:pPr marL="609600" indent="-609600">
              <a:lnSpc>
                <a:spcPct val="90000"/>
              </a:lnSpc>
              <a:spcBef>
                <a:spcPct val="20000"/>
              </a:spcBef>
              <a:buFontTx/>
              <a:buAutoNum type="arabicPeriod"/>
            </a:pPr>
            <a:r>
              <a:rPr lang="en-US" dirty="0">
                <a:solidFill>
                  <a:srgbClr val="FF0000"/>
                </a:solidFill>
              </a:rPr>
              <a:t>Model evaluation</a:t>
            </a:r>
          </a:p>
          <a:p>
            <a:pPr marL="609600" indent="-609600">
              <a:lnSpc>
                <a:spcPct val="90000"/>
              </a:lnSpc>
              <a:spcBef>
                <a:spcPct val="20000"/>
              </a:spcBef>
              <a:buFontTx/>
              <a:buAutoNum type="arabicPeriod"/>
            </a:pPr>
            <a:r>
              <a:rPr lang="en-US" dirty="0"/>
              <a:t>Evaluation statistics</a:t>
            </a:r>
          </a:p>
          <a:p>
            <a:pPr marL="609600" indent="-609600">
              <a:lnSpc>
                <a:spcPct val="90000"/>
              </a:lnSpc>
              <a:spcBef>
                <a:spcPct val="20000"/>
              </a:spcBef>
              <a:buFontTx/>
              <a:buAutoNum type="arabicPeriod"/>
            </a:pPr>
            <a:r>
              <a:rPr lang="en-US" dirty="0"/>
              <a:t>Model complexity and advanced considerations</a:t>
            </a:r>
          </a:p>
        </p:txBody>
      </p:sp>
      <p:pic>
        <p:nvPicPr>
          <p:cNvPr id="8" name="Picture 7" descr="Header + Footer Horizontal CBC.jpg">
            <a:extLst>
              <a:ext uri="{FF2B5EF4-FFF2-40B4-BE49-F238E27FC236}">
                <a16:creationId xmlns:a16="http://schemas.microsoft.com/office/drawing/2014/main" id="{FFC6F645-DAF0-4883-89DC-C39879225B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45622"/>
          </a:xfrm>
          <a:prstGeom prst="rect">
            <a:avLst/>
          </a:prstGeom>
        </p:spPr>
      </p:pic>
    </p:spTree>
    <p:extLst>
      <p:ext uri="{BB962C8B-B14F-4D97-AF65-F5344CB8AC3E}">
        <p14:creationId xmlns:p14="http://schemas.microsoft.com/office/powerpoint/2010/main" val="2769456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066800" y="228600"/>
            <a:ext cx="67056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a:t>The four types of results that are possible </a:t>
            </a:r>
          </a:p>
          <a:p>
            <a:pPr algn="ctr"/>
            <a:r>
              <a:rPr lang="en-GB"/>
              <a:t>when testing a distribution model</a:t>
            </a:r>
          </a:p>
        </p:txBody>
      </p:sp>
      <p:pic>
        <p:nvPicPr>
          <p:cNvPr id="373763" name="Picture 3" descr="legen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801269"/>
            <a:ext cx="2438400" cy="2054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pic>
      <p:pic>
        <p:nvPicPr>
          <p:cNvPr id="373764" name="Picture 4" descr="base_modeled_for_contingency_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12" y="1430338"/>
            <a:ext cx="4446588" cy="4741862"/>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0AACC45-ADF1-4A79-B2E2-8DC5A0688B0E}"/>
              </a:ext>
            </a:extLst>
          </p:cNvPr>
          <p:cNvGraphicFramePr>
            <a:graphicFrameLocks noGrp="1"/>
          </p:cNvGraphicFramePr>
          <p:nvPr>
            <p:extLst>
              <p:ext uri="{D42A27DB-BD31-4B8C-83A1-F6EECF244321}">
                <p14:modId xmlns:p14="http://schemas.microsoft.com/office/powerpoint/2010/main" val="2974832715"/>
              </p:ext>
            </p:extLst>
          </p:nvPr>
        </p:nvGraphicFramePr>
        <p:xfrm>
          <a:off x="5410200" y="1478973"/>
          <a:ext cx="3505200" cy="1797627"/>
        </p:xfrm>
        <a:graphic>
          <a:graphicData uri="http://schemas.openxmlformats.org/drawingml/2006/table">
            <a:tbl>
              <a:tblPr firstRow="1" bandRow="1">
                <a:tableStyleId>{5C22544A-7EE6-4342-B048-85BDC9FD1C3A}</a:tableStyleId>
              </a:tblPr>
              <a:tblGrid>
                <a:gridCol w="1168400">
                  <a:extLst>
                    <a:ext uri="{9D8B030D-6E8A-4147-A177-3AD203B41FA5}">
                      <a16:colId xmlns:a16="http://schemas.microsoft.com/office/drawing/2014/main" val="525043285"/>
                    </a:ext>
                  </a:extLst>
                </a:gridCol>
                <a:gridCol w="1168400">
                  <a:extLst>
                    <a:ext uri="{9D8B030D-6E8A-4147-A177-3AD203B41FA5}">
                      <a16:colId xmlns:a16="http://schemas.microsoft.com/office/drawing/2014/main" val="4085942882"/>
                    </a:ext>
                  </a:extLst>
                </a:gridCol>
                <a:gridCol w="1168400">
                  <a:extLst>
                    <a:ext uri="{9D8B030D-6E8A-4147-A177-3AD203B41FA5}">
                      <a16:colId xmlns:a16="http://schemas.microsoft.com/office/drawing/2014/main" val="4242839785"/>
                    </a:ext>
                  </a:extLst>
                </a:gridCol>
              </a:tblGrid>
              <a:tr h="432636">
                <a:tc>
                  <a:txBody>
                    <a:bodyPr/>
                    <a:lstStyle/>
                    <a:p>
                      <a:endParaRPr lang="en-US" dirty="0"/>
                    </a:p>
                  </a:txBody>
                  <a:tcPr>
                    <a:solidFill>
                      <a:schemeClr val="bg1"/>
                    </a:solidFill>
                  </a:tcPr>
                </a:tc>
                <a:tc gridSpan="2">
                  <a:txBody>
                    <a:bodyPr/>
                    <a:lstStyle/>
                    <a:p>
                      <a:pPr algn="ctr"/>
                      <a:r>
                        <a:rPr lang="en-US" dirty="0"/>
                        <a:t>True Condition</a:t>
                      </a:r>
                    </a:p>
                  </a:txBody>
                  <a:tcPr/>
                </a:tc>
                <a:tc hMerge="1">
                  <a:txBody>
                    <a:bodyPr/>
                    <a:lstStyle/>
                    <a:p>
                      <a:endParaRPr lang="en-US" dirty="0"/>
                    </a:p>
                  </a:txBody>
                  <a:tcPr/>
                </a:tc>
                <a:extLst>
                  <a:ext uri="{0D108BD9-81ED-4DB2-BD59-A6C34878D82A}">
                    <a16:rowId xmlns:a16="http://schemas.microsoft.com/office/drawing/2014/main" val="3358254254"/>
                  </a:ext>
                </a:extLst>
              </a:tr>
              <a:tr h="582283">
                <a:tc rowSpan="2">
                  <a:txBody>
                    <a:bodyPr/>
                    <a:lstStyle/>
                    <a:p>
                      <a:pPr algn="ctr"/>
                      <a:endParaRPr lang="en-US" dirty="0"/>
                    </a:p>
                    <a:p>
                      <a:pPr algn="ctr"/>
                      <a:r>
                        <a:rPr lang="en-US" b="1" dirty="0"/>
                        <a:t>Predicted Condition</a:t>
                      </a:r>
                    </a:p>
                  </a:txBody>
                  <a:tcPr/>
                </a:tc>
                <a:tc>
                  <a:txBody>
                    <a:bodyPr/>
                    <a:lstStyle/>
                    <a:p>
                      <a:r>
                        <a:rPr lang="en-US" dirty="0">
                          <a:solidFill>
                            <a:srgbClr val="00B050"/>
                          </a:solidFill>
                        </a:rPr>
                        <a:t>True Positive</a:t>
                      </a:r>
                    </a:p>
                  </a:txBody>
                  <a:tcPr>
                    <a:solidFill>
                      <a:schemeClr val="accent3">
                        <a:lumMod val="20000"/>
                        <a:lumOff val="80000"/>
                      </a:schemeClr>
                    </a:solidFill>
                  </a:tcPr>
                </a:tc>
                <a:tc>
                  <a:txBody>
                    <a:bodyPr/>
                    <a:lstStyle/>
                    <a:p>
                      <a:r>
                        <a:rPr lang="en-US" dirty="0">
                          <a:solidFill>
                            <a:srgbClr val="FF0000"/>
                          </a:solidFill>
                        </a:rPr>
                        <a:t>False Positive</a:t>
                      </a:r>
                    </a:p>
                  </a:txBody>
                  <a:tcPr>
                    <a:solidFill>
                      <a:schemeClr val="accent2">
                        <a:lumMod val="40000"/>
                        <a:lumOff val="60000"/>
                      </a:schemeClr>
                    </a:solidFill>
                  </a:tcPr>
                </a:tc>
                <a:extLst>
                  <a:ext uri="{0D108BD9-81ED-4DB2-BD59-A6C34878D82A}">
                    <a16:rowId xmlns:a16="http://schemas.microsoft.com/office/drawing/2014/main" val="4099262713"/>
                  </a:ext>
                </a:extLst>
              </a:tr>
              <a:tr h="724911">
                <a:tc vMerge="1">
                  <a:txBody>
                    <a:bodyPr/>
                    <a:lstStyle/>
                    <a:p>
                      <a:endParaRPr lang="en-US" dirty="0"/>
                    </a:p>
                  </a:txBody>
                  <a:tcPr/>
                </a:tc>
                <a:tc>
                  <a:txBody>
                    <a:bodyPr/>
                    <a:lstStyle/>
                    <a:p>
                      <a:r>
                        <a:rPr lang="en-US" dirty="0">
                          <a:solidFill>
                            <a:srgbClr val="FF0000"/>
                          </a:solidFill>
                        </a:rPr>
                        <a:t>False Negative</a:t>
                      </a:r>
                    </a:p>
                  </a:txBody>
                  <a:tcPr>
                    <a:solidFill>
                      <a:schemeClr val="accent2">
                        <a:lumMod val="40000"/>
                        <a:lumOff val="60000"/>
                      </a:schemeClr>
                    </a:solidFill>
                  </a:tcPr>
                </a:tc>
                <a:tc>
                  <a:txBody>
                    <a:bodyPr/>
                    <a:lstStyle/>
                    <a:p>
                      <a:r>
                        <a:rPr lang="en-US" dirty="0">
                          <a:solidFill>
                            <a:srgbClr val="00B050"/>
                          </a:solidFill>
                        </a:rPr>
                        <a:t>True</a:t>
                      </a:r>
                      <a:r>
                        <a:rPr lang="en-US" sz="1800" kern="1200" dirty="0">
                          <a:solidFill>
                            <a:srgbClr val="00B050"/>
                          </a:solidFill>
                          <a:latin typeface="+mn-lt"/>
                          <a:ea typeface="+mn-ea"/>
                          <a:cs typeface="+mn-cs"/>
                        </a:rPr>
                        <a:t> </a:t>
                      </a:r>
                      <a:r>
                        <a:rPr lang="en-US" dirty="0">
                          <a:solidFill>
                            <a:srgbClr val="00B050"/>
                          </a:solidFill>
                        </a:rPr>
                        <a:t>Negative</a:t>
                      </a:r>
                    </a:p>
                  </a:txBody>
                  <a:tcPr>
                    <a:solidFill>
                      <a:schemeClr val="accent3">
                        <a:lumMod val="20000"/>
                        <a:lumOff val="80000"/>
                      </a:schemeClr>
                    </a:solidFill>
                  </a:tcPr>
                </a:tc>
                <a:extLst>
                  <a:ext uri="{0D108BD9-81ED-4DB2-BD59-A6C34878D82A}">
                    <a16:rowId xmlns:a16="http://schemas.microsoft.com/office/drawing/2014/main" val="243259892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3" name="Text Box 14"/>
          <p:cNvSpPr txBox="1">
            <a:spLocks noChangeArrowheads="1"/>
          </p:cNvSpPr>
          <p:nvPr/>
        </p:nvSpPr>
        <p:spPr bwMode="auto">
          <a:xfrm>
            <a:off x="2814638" y="228600"/>
            <a:ext cx="34829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ja-JP" altLang="en-GB">
                <a:cs typeface="ＭＳ Ｐゴシック" charset="0"/>
              </a:rPr>
              <a:t>‘</a:t>
            </a:r>
            <a:r>
              <a:rPr lang="en-GB">
                <a:cs typeface="ＭＳ Ｐゴシック" charset="0"/>
              </a:rPr>
              <a:t>Continuous</a:t>
            </a:r>
            <a:r>
              <a:rPr lang="ja-JP" altLang="en-GB">
                <a:cs typeface="ＭＳ Ｐゴシック" charset="0"/>
              </a:rPr>
              <a:t>’</a:t>
            </a:r>
            <a:r>
              <a:rPr lang="en-GB">
                <a:cs typeface="ＭＳ Ｐゴシック" charset="0"/>
              </a:rPr>
              <a:t> model output</a:t>
            </a:r>
          </a:p>
        </p:txBody>
      </p:sp>
      <p:pic>
        <p:nvPicPr>
          <p:cNvPr id="386055" name="Picture 7" descr="Ambystoma_opac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38200"/>
            <a:ext cx="6934200" cy="5043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6056" name="Text Box 14"/>
          <p:cNvSpPr txBox="1">
            <a:spLocks noChangeArrowheads="1"/>
          </p:cNvSpPr>
          <p:nvPr/>
        </p:nvSpPr>
        <p:spPr bwMode="auto">
          <a:xfrm>
            <a:off x="3886200" y="6096000"/>
            <a:ext cx="40767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GB" sz="1800">
                <a:cs typeface="ＭＳ Ｐゴシック" charset="0"/>
              </a:rPr>
              <a:t>Maxent model for the marbled salamander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1170" name="Object 2"/>
          <p:cNvGraphicFramePr>
            <a:graphicFrameLocks noChangeAspect="1"/>
          </p:cNvGraphicFramePr>
          <p:nvPr/>
        </p:nvGraphicFramePr>
        <p:xfrm>
          <a:off x="2057400" y="1219200"/>
          <a:ext cx="4757738" cy="4319588"/>
        </p:xfrm>
        <a:graphic>
          <a:graphicData uri="http://schemas.openxmlformats.org/presentationml/2006/ole">
            <mc:AlternateContent xmlns:mc="http://schemas.openxmlformats.org/markup-compatibility/2006">
              <mc:Choice xmlns:v="urn:schemas-microsoft-com:vml" Requires="v">
                <p:oleObj spid="_x0000_s1032" name="Chart" r:id="rId4" imgW="4029135" imgH="3657600" progId="Excel.Chart.8">
                  <p:embed/>
                </p:oleObj>
              </mc:Choice>
              <mc:Fallback>
                <p:oleObj name="Chart" r:id="rId4" imgW="4029135" imgH="3657600" progId="Excel.Chart.8">
                  <p:embed/>
                  <p:pic>
                    <p:nvPicPr>
                      <p:cNvPr id="3911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219200"/>
                        <a:ext cx="4757738" cy="4319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91171" name="Group 3"/>
          <p:cNvGrpSpPr>
            <a:grpSpLocks/>
          </p:cNvGrpSpPr>
          <p:nvPr/>
        </p:nvGrpSpPr>
        <p:grpSpPr bwMode="auto">
          <a:xfrm>
            <a:off x="3533775" y="4724400"/>
            <a:ext cx="544513" cy="1155700"/>
            <a:chOff x="2226" y="2976"/>
            <a:chExt cx="343" cy="728"/>
          </a:xfrm>
        </p:grpSpPr>
        <p:sp>
          <p:nvSpPr>
            <p:cNvPr id="391172" name="Line 4"/>
            <p:cNvSpPr>
              <a:spLocks noChangeShapeType="1"/>
            </p:cNvSpPr>
            <p:nvPr/>
          </p:nvSpPr>
          <p:spPr bwMode="auto">
            <a:xfrm flipV="1">
              <a:off x="2400" y="2976"/>
              <a:ext cx="0" cy="528"/>
            </a:xfrm>
            <a:prstGeom prst="line">
              <a:avLst/>
            </a:prstGeom>
            <a:noFill/>
            <a:ln w="190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1173" name="Text Box 5"/>
            <p:cNvSpPr txBox="1">
              <a:spLocks noChangeArrowheads="1"/>
            </p:cNvSpPr>
            <p:nvPr/>
          </p:nvSpPr>
          <p:spPr bwMode="auto">
            <a:xfrm>
              <a:off x="2226" y="3492"/>
              <a:ext cx="34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LPT</a:t>
              </a:r>
            </a:p>
          </p:txBody>
        </p:sp>
      </p:grpSp>
      <p:sp>
        <p:nvSpPr>
          <p:cNvPr id="391179" name="Rectangle 11"/>
          <p:cNvSpPr>
            <a:spLocks noChangeArrowheads="1"/>
          </p:cNvSpPr>
          <p:nvPr/>
        </p:nvSpPr>
        <p:spPr bwMode="auto">
          <a:xfrm>
            <a:off x="914400" y="381000"/>
            <a:ext cx="76962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GB" sz="2800">
                <a:solidFill>
                  <a:schemeClr val="tx2"/>
                </a:solidFill>
              </a:rPr>
              <a:t>Selecting a threshold with presence-only data</a:t>
            </a:r>
            <a:endParaRPr lang="en-GB" sz="4400">
              <a:solidFill>
                <a:schemeClr val="tx2"/>
              </a:solidFill>
            </a:endParaRPr>
          </a:p>
        </p:txBody>
      </p:sp>
      <p:grpSp>
        <p:nvGrpSpPr>
          <p:cNvPr id="391180" name="Group 12"/>
          <p:cNvGrpSpPr>
            <a:grpSpLocks/>
          </p:cNvGrpSpPr>
          <p:nvPr/>
        </p:nvGrpSpPr>
        <p:grpSpPr bwMode="auto">
          <a:xfrm>
            <a:off x="4179894" y="4724402"/>
            <a:ext cx="2155828" cy="1157288"/>
            <a:chOff x="2226" y="2976"/>
            <a:chExt cx="1358" cy="729"/>
          </a:xfrm>
        </p:grpSpPr>
        <p:sp>
          <p:nvSpPr>
            <p:cNvPr id="391181" name="Line 13"/>
            <p:cNvSpPr>
              <a:spLocks noChangeShapeType="1"/>
            </p:cNvSpPr>
            <p:nvPr/>
          </p:nvSpPr>
          <p:spPr bwMode="auto">
            <a:xfrm flipV="1">
              <a:off x="2400" y="2976"/>
              <a:ext cx="0" cy="528"/>
            </a:xfrm>
            <a:prstGeom prst="line">
              <a:avLst/>
            </a:prstGeom>
            <a:noFill/>
            <a:ln w="190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1182" name="Text Box 14"/>
            <p:cNvSpPr txBox="1">
              <a:spLocks noChangeArrowheads="1"/>
            </p:cNvSpPr>
            <p:nvPr/>
          </p:nvSpPr>
          <p:spPr bwMode="auto">
            <a:xfrm>
              <a:off x="2226" y="3492"/>
              <a:ext cx="1358"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FF0000"/>
                  </a:solidFill>
                </a:rPr>
                <a:t>set percentile, e.g., 10%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11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1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95400"/>
            <a:ext cx="6172200" cy="420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89124" name="Line 4"/>
          <p:cNvSpPr>
            <a:spLocks noChangeShapeType="1"/>
          </p:cNvSpPr>
          <p:nvPr/>
        </p:nvSpPr>
        <p:spPr bwMode="auto">
          <a:xfrm>
            <a:off x="5410200" y="2133600"/>
            <a:ext cx="0" cy="2590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125" name="Rectangle 5"/>
          <p:cNvSpPr>
            <a:spLocks noChangeArrowheads="1"/>
          </p:cNvSpPr>
          <p:nvPr/>
        </p:nvSpPr>
        <p:spPr bwMode="auto">
          <a:xfrm>
            <a:off x="6380163" y="2697163"/>
            <a:ext cx="935037" cy="35083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9126" name="Group 6"/>
          <p:cNvGrpSpPr>
            <a:grpSpLocks/>
          </p:cNvGrpSpPr>
          <p:nvPr/>
        </p:nvGrpSpPr>
        <p:grpSpPr bwMode="auto">
          <a:xfrm>
            <a:off x="6705600" y="1295400"/>
            <a:ext cx="1905000" cy="915988"/>
            <a:chOff x="4224" y="816"/>
            <a:chExt cx="1104" cy="577"/>
          </a:xfrm>
        </p:grpSpPr>
        <p:sp>
          <p:nvSpPr>
            <p:cNvPr id="389127" name="Text Box 7"/>
            <p:cNvSpPr txBox="1">
              <a:spLocks noChangeArrowheads="1"/>
            </p:cNvSpPr>
            <p:nvPr/>
          </p:nvSpPr>
          <p:spPr bwMode="auto">
            <a:xfrm>
              <a:off x="4224" y="816"/>
              <a:ext cx="1104" cy="57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a:t>proportion of absences correctly predicted</a:t>
              </a:r>
            </a:p>
          </p:txBody>
        </p:sp>
        <p:sp>
          <p:nvSpPr>
            <p:cNvPr id="389128" name="Text Box 8"/>
            <p:cNvSpPr txBox="1">
              <a:spLocks noChangeArrowheads="1"/>
            </p:cNvSpPr>
            <p:nvPr/>
          </p:nvSpPr>
          <p:spPr bwMode="auto">
            <a:xfrm>
              <a:off x="4848" y="816"/>
              <a:ext cx="10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800"/>
            </a:p>
          </p:txBody>
        </p:sp>
      </p:grpSp>
      <p:grpSp>
        <p:nvGrpSpPr>
          <p:cNvPr id="389129" name="Group 9"/>
          <p:cNvGrpSpPr>
            <a:grpSpLocks/>
          </p:cNvGrpSpPr>
          <p:nvPr/>
        </p:nvGrpSpPr>
        <p:grpSpPr bwMode="auto">
          <a:xfrm>
            <a:off x="6781800" y="3657600"/>
            <a:ext cx="2220913" cy="915988"/>
            <a:chOff x="4224" y="1938"/>
            <a:chExt cx="1399" cy="577"/>
          </a:xfrm>
        </p:grpSpPr>
        <p:sp>
          <p:nvSpPr>
            <p:cNvPr id="389130" name="Text Box 10"/>
            <p:cNvSpPr txBox="1">
              <a:spLocks noChangeArrowheads="1"/>
            </p:cNvSpPr>
            <p:nvPr/>
          </p:nvSpPr>
          <p:spPr bwMode="auto">
            <a:xfrm>
              <a:off x="4224" y="1938"/>
              <a:ext cx="1399" cy="57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a:t>proportion of presences correctly predicted</a:t>
              </a:r>
            </a:p>
          </p:txBody>
        </p:sp>
        <p:sp>
          <p:nvSpPr>
            <p:cNvPr id="389131" name="Text Box 11"/>
            <p:cNvSpPr txBox="1">
              <a:spLocks noChangeArrowheads="1"/>
            </p:cNvSpPr>
            <p:nvPr/>
          </p:nvSpPr>
          <p:spPr bwMode="auto">
            <a:xfrm>
              <a:off x="5047" y="1938"/>
              <a:ext cx="11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800"/>
            </a:p>
          </p:txBody>
        </p:sp>
      </p:grpSp>
      <p:sp>
        <p:nvSpPr>
          <p:cNvPr id="389133" name="Rectangle 13"/>
          <p:cNvSpPr>
            <a:spLocks noChangeArrowheads="1"/>
          </p:cNvSpPr>
          <p:nvPr/>
        </p:nvSpPr>
        <p:spPr bwMode="auto">
          <a:xfrm>
            <a:off x="762000" y="304800"/>
            <a:ext cx="76962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GB" sz="2800">
                <a:solidFill>
                  <a:schemeClr val="tx2"/>
                </a:solidFill>
              </a:rPr>
              <a:t>Selecting a threshold with presence/absence data</a:t>
            </a:r>
            <a:endParaRPr lang="en-GB" sz="4400">
              <a:solidFill>
                <a:schemeClr val="tx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ext Box 14"/>
          <p:cNvSpPr txBox="1">
            <a:spLocks noChangeArrowheads="1"/>
          </p:cNvSpPr>
          <p:nvPr/>
        </p:nvSpPr>
        <p:spPr bwMode="auto">
          <a:xfrm>
            <a:off x="2860675" y="304800"/>
            <a:ext cx="33972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GB">
                <a:cs typeface="ＭＳ Ｐゴシック" charset="0"/>
              </a:rPr>
              <a:t>Thresholded model output</a:t>
            </a:r>
          </a:p>
        </p:txBody>
      </p:sp>
      <p:pic>
        <p:nvPicPr>
          <p:cNvPr id="393221" name="Picture 5" descr="thresholded_l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924800" cy="4470400"/>
          </a:xfrm>
          <a:prstGeom prst="rect">
            <a:avLst/>
          </a:prstGeom>
          <a:noFill/>
          <a:extLst>
            <a:ext uri="{909E8E84-426E-40dd-AFC4-6F175D3DCCD1}">
              <a14:hiddenFill xmlns="" xmlns:a14="http://schemas.microsoft.com/office/drawing/2010/main">
                <a:solidFill>
                  <a:srgbClr val="FFFFFF"/>
                </a:solidFill>
              </a14:hiddenFill>
            </a:ext>
          </a:extLst>
        </p:spPr>
      </p:pic>
      <p:sp>
        <p:nvSpPr>
          <p:cNvPr id="393222" name="Text Box 14"/>
          <p:cNvSpPr txBox="1">
            <a:spLocks noChangeArrowheads="1"/>
          </p:cNvSpPr>
          <p:nvPr/>
        </p:nvSpPr>
        <p:spPr bwMode="auto">
          <a:xfrm>
            <a:off x="2514600" y="5715000"/>
            <a:ext cx="6178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GB" sz="1800">
                <a:cs typeface="ＭＳ Ｐゴシック" charset="0"/>
              </a:rPr>
              <a:t>Maxent model for the marbled salamander with threshold applied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91BB0EFB-8469-43A2-B4D7-99AA33675E7D}"/>
              </a:ext>
            </a:extLst>
          </p:cNvPr>
          <p:cNvSpPr txBox="1">
            <a:spLocks noChangeArrowheads="1"/>
          </p:cNvSpPr>
          <p:nvPr/>
        </p:nvSpPr>
        <p:spPr bwMode="auto">
          <a:xfrm>
            <a:off x="838200" y="3505200"/>
            <a:ext cx="1295400" cy="347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70000"/>
              </a:lnSpc>
              <a:spcBef>
                <a:spcPct val="50000"/>
              </a:spcBef>
            </a:pPr>
            <a:r>
              <a:rPr lang="en-GB" i="1" dirty="0"/>
              <a:t>Outline:</a:t>
            </a:r>
            <a:endParaRPr lang="en-GB" dirty="0"/>
          </a:p>
        </p:txBody>
      </p:sp>
      <p:sp>
        <p:nvSpPr>
          <p:cNvPr id="7" name="Rectangle 16">
            <a:extLst>
              <a:ext uri="{FF2B5EF4-FFF2-40B4-BE49-F238E27FC236}">
                <a16:creationId xmlns:a16="http://schemas.microsoft.com/office/drawing/2014/main" id="{143C84F2-BF6F-4866-9DF8-E18DC3D97B49}"/>
              </a:ext>
            </a:extLst>
          </p:cNvPr>
          <p:cNvSpPr>
            <a:spLocks noChangeArrowheads="1"/>
          </p:cNvSpPr>
          <p:nvPr/>
        </p:nvSpPr>
        <p:spPr bwMode="auto">
          <a:xfrm>
            <a:off x="762000" y="3962400"/>
            <a:ext cx="76962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609600" indent="-609600">
              <a:lnSpc>
                <a:spcPct val="90000"/>
              </a:lnSpc>
              <a:spcBef>
                <a:spcPct val="20000"/>
              </a:spcBef>
              <a:buFontTx/>
              <a:buAutoNum type="arabicPeriod"/>
            </a:pPr>
            <a:r>
              <a:rPr lang="en-US" dirty="0"/>
              <a:t>Maxent model tuning</a:t>
            </a:r>
          </a:p>
          <a:p>
            <a:pPr marL="609600" indent="-609600">
              <a:lnSpc>
                <a:spcPct val="90000"/>
              </a:lnSpc>
              <a:spcBef>
                <a:spcPct val="20000"/>
              </a:spcBef>
              <a:buFontTx/>
              <a:buAutoNum type="arabicPeriod"/>
            </a:pPr>
            <a:r>
              <a:rPr lang="en-US" dirty="0"/>
              <a:t>Model validation</a:t>
            </a:r>
          </a:p>
          <a:p>
            <a:pPr marL="609600" indent="-609600">
              <a:lnSpc>
                <a:spcPct val="90000"/>
              </a:lnSpc>
              <a:spcBef>
                <a:spcPct val="20000"/>
              </a:spcBef>
              <a:buFontTx/>
              <a:buAutoNum type="arabicPeriod"/>
            </a:pPr>
            <a:r>
              <a:rPr lang="en-US" dirty="0"/>
              <a:t>Model evaluation</a:t>
            </a:r>
          </a:p>
          <a:p>
            <a:pPr marL="609600" indent="-609600">
              <a:lnSpc>
                <a:spcPct val="90000"/>
              </a:lnSpc>
              <a:spcBef>
                <a:spcPct val="20000"/>
              </a:spcBef>
              <a:buFontTx/>
              <a:buAutoNum type="arabicPeriod"/>
            </a:pPr>
            <a:r>
              <a:rPr lang="en-US" dirty="0">
                <a:solidFill>
                  <a:srgbClr val="FF0000"/>
                </a:solidFill>
              </a:rPr>
              <a:t>Evaluation statistics</a:t>
            </a:r>
          </a:p>
          <a:p>
            <a:pPr marL="609600" indent="-609600">
              <a:lnSpc>
                <a:spcPct val="90000"/>
              </a:lnSpc>
              <a:spcBef>
                <a:spcPct val="20000"/>
              </a:spcBef>
              <a:buFontTx/>
              <a:buAutoNum type="arabicPeriod"/>
            </a:pPr>
            <a:r>
              <a:rPr lang="en-US" dirty="0"/>
              <a:t>Model complexity and advanced considerations</a:t>
            </a:r>
          </a:p>
        </p:txBody>
      </p:sp>
      <p:pic>
        <p:nvPicPr>
          <p:cNvPr id="4" name="Picture 3" descr="Header + Footer Horizontal CBC.jpg">
            <a:extLst>
              <a:ext uri="{FF2B5EF4-FFF2-40B4-BE49-F238E27FC236}">
                <a16:creationId xmlns:a16="http://schemas.microsoft.com/office/drawing/2014/main" id="{C8FE5C75-880F-48D7-B259-E5E3CB1AC31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45622"/>
          </a:xfrm>
          <a:prstGeom prst="rect">
            <a:avLst/>
          </a:prstGeom>
        </p:spPr>
      </p:pic>
    </p:spTree>
    <p:extLst>
      <p:ext uri="{BB962C8B-B14F-4D97-AF65-F5344CB8AC3E}">
        <p14:creationId xmlns:p14="http://schemas.microsoft.com/office/powerpoint/2010/main" val="3195681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Text Box 2"/>
          <p:cNvSpPr txBox="1">
            <a:spLocks noChangeArrowheads="1"/>
          </p:cNvSpPr>
          <p:nvPr/>
        </p:nvSpPr>
        <p:spPr bwMode="auto">
          <a:xfrm>
            <a:off x="1066800" y="228600"/>
            <a:ext cx="67056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a:t>The four types of results that are possible </a:t>
            </a:r>
          </a:p>
          <a:p>
            <a:pPr algn="ctr"/>
            <a:r>
              <a:rPr lang="en-GB"/>
              <a:t>when testing a distribution model</a:t>
            </a:r>
          </a:p>
        </p:txBody>
      </p:sp>
      <p:pic>
        <p:nvPicPr>
          <p:cNvPr id="396291" name="Picture 3" descr="legen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84625"/>
            <a:ext cx="2438400" cy="2054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pic>
      <p:pic>
        <p:nvPicPr>
          <p:cNvPr id="396292" name="Picture 4" descr="base_modeled_for_contingency_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430338"/>
            <a:ext cx="4446588" cy="474186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bwMode="auto">
          <a:xfrm>
            <a:off x="1524000" y="762000"/>
            <a:ext cx="6096000" cy="533400"/>
          </a:xfr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GB" sz="2800"/>
              <a:t>Presence-absence confusion matrix</a:t>
            </a:r>
            <a:endParaRPr lang="en-GB"/>
          </a:p>
        </p:txBody>
      </p:sp>
      <p:sp>
        <p:nvSpPr>
          <p:cNvPr id="398339" name="Text Box 3"/>
          <p:cNvSpPr txBox="1">
            <a:spLocks noChangeArrowheads="1"/>
          </p:cNvSpPr>
          <p:nvPr/>
        </p:nvSpPr>
        <p:spPr bwMode="auto">
          <a:xfrm>
            <a:off x="533400" y="2895600"/>
            <a:ext cx="23399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Predicted present</a:t>
            </a:r>
          </a:p>
        </p:txBody>
      </p:sp>
      <p:sp>
        <p:nvSpPr>
          <p:cNvPr id="398340" name="Text Box 4"/>
          <p:cNvSpPr txBox="1">
            <a:spLocks noChangeArrowheads="1"/>
          </p:cNvSpPr>
          <p:nvPr/>
        </p:nvSpPr>
        <p:spPr bwMode="auto">
          <a:xfrm>
            <a:off x="533400" y="3505200"/>
            <a:ext cx="22383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Predicted absent</a:t>
            </a:r>
          </a:p>
        </p:txBody>
      </p:sp>
      <p:sp>
        <p:nvSpPr>
          <p:cNvPr id="398341" name="Text Box 5"/>
          <p:cNvSpPr txBox="1">
            <a:spLocks noChangeArrowheads="1"/>
          </p:cNvSpPr>
          <p:nvPr/>
        </p:nvSpPr>
        <p:spPr bwMode="auto">
          <a:xfrm>
            <a:off x="3048000" y="2209800"/>
            <a:ext cx="23241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Recorded present</a:t>
            </a:r>
          </a:p>
        </p:txBody>
      </p:sp>
      <p:sp>
        <p:nvSpPr>
          <p:cNvPr id="398342" name="Text Box 6"/>
          <p:cNvSpPr txBox="1">
            <a:spLocks noChangeArrowheads="1"/>
          </p:cNvSpPr>
          <p:nvPr/>
        </p:nvSpPr>
        <p:spPr bwMode="auto">
          <a:xfrm>
            <a:off x="5562600" y="2057400"/>
            <a:ext cx="32004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i="1"/>
              <a:t>Recorded (or assumed) absent</a:t>
            </a:r>
          </a:p>
        </p:txBody>
      </p:sp>
      <p:sp>
        <p:nvSpPr>
          <p:cNvPr id="398343" name="Line 7"/>
          <p:cNvSpPr>
            <a:spLocks noChangeShapeType="1"/>
          </p:cNvSpPr>
          <p:nvPr/>
        </p:nvSpPr>
        <p:spPr bwMode="auto">
          <a:xfrm>
            <a:off x="609600" y="2819400"/>
            <a:ext cx="7924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8344" name="Line 8"/>
          <p:cNvSpPr>
            <a:spLocks noChangeShapeType="1"/>
          </p:cNvSpPr>
          <p:nvPr/>
        </p:nvSpPr>
        <p:spPr bwMode="auto">
          <a:xfrm>
            <a:off x="2971800" y="2286000"/>
            <a:ext cx="0" cy="1752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8345" name="Text Box 9"/>
          <p:cNvSpPr txBox="1">
            <a:spLocks noChangeArrowheads="1"/>
          </p:cNvSpPr>
          <p:nvPr/>
        </p:nvSpPr>
        <p:spPr bwMode="auto">
          <a:xfrm>
            <a:off x="3246438" y="2955925"/>
            <a:ext cx="17875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a (true positive)</a:t>
            </a:r>
          </a:p>
        </p:txBody>
      </p:sp>
      <p:sp>
        <p:nvSpPr>
          <p:cNvPr id="398346" name="Text Box 10"/>
          <p:cNvSpPr txBox="1">
            <a:spLocks noChangeArrowheads="1"/>
          </p:cNvSpPr>
          <p:nvPr/>
        </p:nvSpPr>
        <p:spPr bwMode="auto">
          <a:xfrm>
            <a:off x="3260725" y="3519488"/>
            <a:ext cx="19288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c (false negative)</a:t>
            </a:r>
          </a:p>
        </p:txBody>
      </p:sp>
      <p:sp>
        <p:nvSpPr>
          <p:cNvPr id="398347" name="Text Box 11"/>
          <p:cNvSpPr txBox="1">
            <a:spLocks noChangeArrowheads="1"/>
          </p:cNvSpPr>
          <p:nvPr/>
        </p:nvSpPr>
        <p:spPr bwMode="auto">
          <a:xfrm>
            <a:off x="6013450" y="2973388"/>
            <a:ext cx="18859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b (false positive)</a:t>
            </a:r>
          </a:p>
        </p:txBody>
      </p:sp>
      <p:sp>
        <p:nvSpPr>
          <p:cNvPr id="398348" name="Text Box 12"/>
          <p:cNvSpPr txBox="1">
            <a:spLocks noChangeArrowheads="1"/>
          </p:cNvSpPr>
          <p:nvPr/>
        </p:nvSpPr>
        <p:spPr bwMode="auto">
          <a:xfrm>
            <a:off x="6007100" y="3527425"/>
            <a:ext cx="18589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d (true negative)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Text Box 2"/>
          <p:cNvSpPr txBox="1">
            <a:spLocks noChangeArrowheads="1"/>
          </p:cNvSpPr>
          <p:nvPr/>
        </p:nvSpPr>
        <p:spPr bwMode="auto">
          <a:xfrm>
            <a:off x="304800" y="4114800"/>
            <a:ext cx="8686800"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a:cs typeface="Times New Roman" charset="0"/>
              </a:rPr>
              <a:t>Proportion of observed presences correctly predicted (or ‘sensitivity’, or ‘true positive fraction’): </a:t>
            </a:r>
          </a:p>
          <a:p>
            <a:r>
              <a:rPr lang="en-US" sz="2000">
                <a:cs typeface="Times New Roman" charset="0"/>
              </a:rPr>
              <a:t>				</a:t>
            </a:r>
            <a:r>
              <a:rPr lang="en-US">
                <a:cs typeface="Times New Roman" charset="0"/>
              </a:rPr>
              <a:t>a/(a + c)</a:t>
            </a:r>
            <a:r>
              <a:rPr lang="en-US" sz="2000">
                <a:cs typeface="Times New Roman" charset="0"/>
              </a:rPr>
              <a:t> </a:t>
            </a:r>
          </a:p>
        </p:txBody>
      </p:sp>
      <p:sp>
        <p:nvSpPr>
          <p:cNvPr id="400387" name="Rectangle 3"/>
          <p:cNvSpPr>
            <a:spLocks noGrp="1" noChangeArrowheads="1"/>
          </p:cNvSpPr>
          <p:nvPr>
            <p:ph type="title"/>
          </p:nvPr>
        </p:nvSpPr>
        <p:spPr bwMode="auto">
          <a:xfrm>
            <a:off x="1524000" y="533400"/>
            <a:ext cx="6096000" cy="533400"/>
          </a:xfr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GB" sz="2800"/>
              <a:t>Presence-only test statistics</a:t>
            </a:r>
            <a:endParaRPr lang="en-GB"/>
          </a:p>
        </p:txBody>
      </p:sp>
      <p:sp>
        <p:nvSpPr>
          <p:cNvPr id="400388" name="Text Box 4"/>
          <p:cNvSpPr txBox="1">
            <a:spLocks noChangeArrowheads="1"/>
          </p:cNvSpPr>
          <p:nvPr/>
        </p:nvSpPr>
        <p:spPr bwMode="auto">
          <a:xfrm>
            <a:off x="533400" y="2133600"/>
            <a:ext cx="23399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Predicted present</a:t>
            </a:r>
          </a:p>
        </p:txBody>
      </p:sp>
      <p:sp>
        <p:nvSpPr>
          <p:cNvPr id="400389" name="Text Box 5"/>
          <p:cNvSpPr txBox="1">
            <a:spLocks noChangeArrowheads="1"/>
          </p:cNvSpPr>
          <p:nvPr/>
        </p:nvSpPr>
        <p:spPr bwMode="auto">
          <a:xfrm>
            <a:off x="533400" y="2743200"/>
            <a:ext cx="22383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Predicted absent</a:t>
            </a:r>
          </a:p>
        </p:txBody>
      </p:sp>
      <p:sp>
        <p:nvSpPr>
          <p:cNvPr id="400390" name="Text Box 6"/>
          <p:cNvSpPr txBox="1">
            <a:spLocks noChangeArrowheads="1"/>
          </p:cNvSpPr>
          <p:nvPr/>
        </p:nvSpPr>
        <p:spPr bwMode="auto">
          <a:xfrm>
            <a:off x="3048000" y="1447800"/>
            <a:ext cx="23241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Recorded present</a:t>
            </a:r>
          </a:p>
        </p:txBody>
      </p:sp>
      <p:sp>
        <p:nvSpPr>
          <p:cNvPr id="400391" name="Text Box 7"/>
          <p:cNvSpPr txBox="1">
            <a:spLocks noChangeArrowheads="1"/>
          </p:cNvSpPr>
          <p:nvPr/>
        </p:nvSpPr>
        <p:spPr bwMode="auto">
          <a:xfrm>
            <a:off x="5562600" y="1295400"/>
            <a:ext cx="32004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i="1"/>
              <a:t>Recorded (or assumed) absent</a:t>
            </a:r>
          </a:p>
        </p:txBody>
      </p:sp>
      <p:sp>
        <p:nvSpPr>
          <p:cNvPr id="400392" name="Line 8"/>
          <p:cNvSpPr>
            <a:spLocks noChangeShapeType="1"/>
          </p:cNvSpPr>
          <p:nvPr/>
        </p:nvSpPr>
        <p:spPr bwMode="auto">
          <a:xfrm>
            <a:off x="609600" y="2057400"/>
            <a:ext cx="7924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0393" name="Line 9"/>
          <p:cNvSpPr>
            <a:spLocks noChangeShapeType="1"/>
          </p:cNvSpPr>
          <p:nvPr/>
        </p:nvSpPr>
        <p:spPr bwMode="auto">
          <a:xfrm>
            <a:off x="2971800" y="1524000"/>
            <a:ext cx="0" cy="1752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0394" name="Text Box 10"/>
          <p:cNvSpPr txBox="1">
            <a:spLocks noChangeArrowheads="1"/>
          </p:cNvSpPr>
          <p:nvPr/>
        </p:nvSpPr>
        <p:spPr bwMode="auto">
          <a:xfrm>
            <a:off x="3246438" y="2193925"/>
            <a:ext cx="17875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a (true positive)</a:t>
            </a:r>
          </a:p>
        </p:txBody>
      </p:sp>
      <p:sp>
        <p:nvSpPr>
          <p:cNvPr id="400395" name="Text Box 11"/>
          <p:cNvSpPr txBox="1">
            <a:spLocks noChangeArrowheads="1"/>
          </p:cNvSpPr>
          <p:nvPr/>
        </p:nvSpPr>
        <p:spPr bwMode="auto">
          <a:xfrm>
            <a:off x="3260725" y="2757488"/>
            <a:ext cx="19288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c (false negative)</a:t>
            </a:r>
          </a:p>
        </p:txBody>
      </p:sp>
      <p:sp>
        <p:nvSpPr>
          <p:cNvPr id="400396" name="Text Box 12"/>
          <p:cNvSpPr txBox="1">
            <a:spLocks noChangeArrowheads="1"/>
          </p:cNvSpPr>
          <p:nvPr/>
        </p:nvSpPr>
        <p:spPr bwMode="auto">
          <a:xfrm>
            <a:off x="6013450" y="2211388"/>
            <a:ext cx="18859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b (false positive)</a:t>
            </a:r>
          </a:p>
        </p:txBody>
      </p:sp>
      <p:sp>
        <p:nvSpPr>
          <p:cNvPr id="400397" name="Text Box 13"/>
          <p:cNvSpPr txBox="1">
            <a:spLocks noChangeArrowheads="1"/>
          </p:cNvSpPr>
          <p:nvPr/>
        </p:nvSpPr>
        <p:spPr bwMode="auto">
          <a:xfrm>
            <a:off x="6007100" y="2765425"/>
            <a:ext cx="18589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d (true negative)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Niche Models</a:t>
            </a:r>
          </a:p>
        </p:txBody>
      </p:sp>
      <p:pic>
        <p:nvPicPr>
          <p:cNvPr id="7" name="Picture 4" descr="outline with poi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1212056"/>
            <a:ext cx="2182813" cy="4038600"/>
          </a:xfrm>
          <a:prstGeom prst="rect">
            <a:avLst/>
          </a:prstGeom>
          <a:noFill/>
          <a:ln>
            <a:solidFill>
              <a:srgbClr val="0B0B0D"/>
            </a:solidFill>
          </a:ln>
          <a:extLst>
            <a:ext uri="{909E8E84-426E-40DD-AFC4-6F175D3DCCD1}">
              <a14:hiddenFill xmlns:a14="http://schemas.microsoft.com/office/drawing/2010/main">
                <a:solidFill>
                  <a:srgbClr val="FFFFFF"/>
                </a:solidFill>
              </a14:hiddenFill>
            </a:ext>
          </a:extLst>
        </p:spPr>
      </p:pic>
      <p:pic>
        <p:nvPicPr>
          <p:cNvPr id="8" name="Picture 6" descr="prec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048000" y="1207293"/>
            <a:ext cx="2184400" cy="4043363"/>
          </a:xfrm>
          <a:prstGeom prst="rect">
            <a:avLst/>
          </a:prstGeom>
          <a:noFill/>
          <a:ln>
            <a:solidFill>
              <a:srgbClr val="0B0B0D"/>
            </a:solidFill>
          </a:ln>
          <a:extLst>
            <a:ext uri="{909E8E84-426E-40DD-AFC4-6F175D3DCCD1}">
              <a14:hiddenFill xmlns:a14="http://schemas.microsoft.com/office/drawing/2010/main">
                <a:solidFill>
                  <a:srgbClr val="FFFFFF"/>
                </a:solidFill>
              </a14:hiddenFill>
            </a:ext>
          </a:extLst>
        </p:spPr>
      </p:pic>
      <p:sp>
        <p:nvSpPr>
          <p:cNvPr id="10" name="AutoShape 14"/>
          <p:cNvSpPr>
            <a:spLocks noChangeArrowheads="1"/>
          </p:cNvSpPr>
          <p:nvPr/>
        </p:nvSpPr>
        <p:spPr bwMode="auto">
          <a:xfrm>
            <a:off x="5419725" y="2814638"/>
            <a:ext cx="1143000" cy="414336"/>
          </a:xfrm>
          <a:prstGeom prst="rightArrow">
            <a:avLst>
              <a:gd name="adj1" fmla="val 50000"/>
              <a:gd name="adj2" fmla="val 93750"/>
            </a:avLst>
          </a:prstGeom>
          <a:solidFill>
            <a:srgbClr val="FFC000"/>
          </a:solidFill>
          <a:ln w="9525">
            <a:solidFill>
              <a:schemeClr val="tx1"/>
            </a:solidFill>
            <a:miter lim="800000"/>
            <a:headEnd/>
            <a:tailEnd/>
          </a:ln>
        </p:spPr>
        <p:txBody>
          <a:bodyPr wrap="none" anchor="ctr"/>
          <a:lstStyle/>
          <a:p>
            <a:endParaRPr lang="en-US" dirty="0">
              <a:solidFill>
                <a:schemeClr val="bg2"/>
              </a:solidFill>
            </a:endParaRPr>
          </a:p>
        </p:txBody>
      </p:sp>
      <p:sp>
        <p:nvSpPr>
          <p:cNvPr id="11" name="Content Placeholder 2"/>
          <p:cNvSpPr txBox="1">
            <a:spLocks/>
          </p:cNvSpPr>
          <p:nvPr/>
        </p:nvSpPr>
        <p:spPr>
          <a:xfrm>
            <a:off x="6350000" y="5105400"/>
            <a:ext cx="2895600" cy="14549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1600" dirty="0">
              <a:solidFill>
                <a:schemeClr val="bg2"/>
              </a:solidFill>
            </a:endParaRPr>
          </a:p>
          <a:p>
            <a:pPr marL="0" indent="0">
              <a:spcBef>
                <a:spcPts val="0"/>
              </a:spcBef>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Abiotically suitable areas</a:t>
            </a:r>
          </a:p>
          <a:p>
            <a:endParaRPr lang="en-US" sz="1600" dirty="0">
              <a:solidFill>
                <a:schemeClr val="bg2"/>
              </a:solidFill>
            </a:endParaRPr>
          </a:p>
        </p:txBody>
      </p:sp>
      <p:pic>
        <p:nvPicPr>
          <p:cNvPr id="12" name="Picture 8" descr="predi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705600" y="1212056"/>
            <a:ext cx="2184400" cy="4040188"/>
          </a:xfrm>
          <a:prstGeom prst="rect">
            <a:avLst/>
          </a:prstGeom>
          <a:noFill/>
          <a:ln>
            <a:solidFill>
              <a:srgbClr val="0B0B0D"/>
            </a:solidFill>
          </a:ln>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81000" y="5410200"/>
            <a:ext cx="1752600" cy="646331"/>
          </a:xfrm>
          <a:prstGeom prst="rect">
            <a:avLst/>
          </a:prstGeom>
          <a:noFill/>
        </p:spPr>
        <p:txBody>
          <a:bodyPr wrap="square" rtlCol="0">
            <a:spAutoFit/>
          </a:bodyPr>
          <a:lstStyle/>
          <a:p>
            <a:r>
              <a:rPr lang="en-US" sz="1800" b="1" dirty="0"/>
              <a:t>Occurrence localities</a:t>
            </a:r>
          </a:p>
        </p:txBody>
      </p:sp>
      <p:sp>
        <p:nvSpPr>
          <p:cNvPr id="14" name="TextBox 13"/>
          <p:cNvSpPr txBox="1"/>
          <p:nvPr/>
        </p:nvSpPr>
        <p:spPr>
          <a:xfrm>
            <a:off x="2927720" y="5410200"/>
            <a:ext cx="2265364" cy="584775"/>
          </a:xfrm>
          <a:prstGeom prst="rect">
            <a:avLst/>
          </a:prstGeom>
          <a:noFill/>
        </p:spPr>
        <p:txBody>
          <a:bodyPr wrap="none" rtlCol="0">
            <a:spAutoFit/>
          </a:bodyPr>
          <a:lstStyle/>
          <a:p>
            <a:r>
              <a:rPr lang="en-US" sz="1600" b="1" dirty="0"/>
              <a:t>19 bioclimatic variables</a:t>
            </a:r>
          </a:p>
          <a:p>
            <a:pPr algn="ctr"/>
            <a:r>
              <a:rPr lang="en-US" sz="1600" b="1" dirty="0"/>
              <a:t>(</a:t>
            </a:r>
            <a:r>
              <a:rPr lang="en-US" sz="1600" b="1" dirty="0" err="1"/>
              <a:t>Hijmans</a:t>
            </a:r>
            <a:r>
              <a:rPr lang="en-US" sz="1600" b="1" dirty="0"/>
              <a:t>, 2005)</a:t>
            </a:r>
          </a:p>
        </p:txBody>
      </p:sp>
      <p:sp>
        <p:nvSpPr>
          <p:cNvPr id="15" name="Rectangle 10"/>
          <p:cNvSpPr>
            <a:spLocks noChangeArrowheads="1"/>
          </p:cNvSpPr>
          <p:nvPr/>
        </p:nvSpPr>
        <p:spPr bwMode="auto">
          <a:xfrm>
            <a:off x="2503929" y="2477869"/>
            <a:ext cx="4138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t>+</a:t>
            </a:r>
          </a:p>
        </p:txBody>
      </p:sp>
      <p:sp>
        <p:nvSpPr>
          <p:cNvPr id="16" name="Text Box 15"/>
          <p:cNvSpPr txBox="1">
            <a:spLocks noChangeArrowheads="1"/>
          </p:cNvSpPr>
          <p:nvPr/>
        </p:nvSpPr>
        <p:spPr bwMode="auto">
          <a:xfrm>
            <a:off x="5305425" y="2447925"/>
            <a:ext cx="1247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sz="2000" b="1" dirty="0" err="1">
                <a:latin typeface="Verdana" pitchFamily="34" charset="0"/>
              </a:rPr>
              <a:t>Maxent</a:t>
            </a:r>
            <a:endParaRPr lang="en-US" sz="2000" b="1" dirty="0">
              <a:latin typeface="Verdana" pitchFamily="34" charset="0"/>
            </a:endParaRPr>
          </a:p>
        </p:txBody>
      </p:sp>
    </p:spTree>
    <p:extLst>
      <p:ext uri="{BB962C8B-B14F-4D97-AF65-F5344CB8AC3E}">
        <p14:creationId xmlns:p14="http://schemas.microsoft.com/office/powerpoint/2010/main" val="868829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434" name="Picture 2" descr="u_sik_rand5_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2425700" cy="4572000"/>
          </a:xfrm>
          <a:prstGeom prst="rect">
            <a:avLst/>
          </a:prstGeom>
          <a:noFill/>
          <a:extLst>
            <a:ext uri="{909E8E84-426E-40dd-AFC4-6F175D3DCCD1}">
              <a14:hiddenFill xmlns="" xmlns:a14="http://schemas.microsoft.com/office/drawing/2010/main">
                <a:solidFill>
                  <a:srgbClr val="FFFFFF"/>
                </a:solidFill>
              </a14:hiddenFill>
            </a:ext>
          </a:extLst>
        </p:spPr>
      </p:pic>
      <p:sp>
        <p:nvSpPr>
          <p:cNvPr id="402435" name="Rectangle 3"/>
          <p:cNvSpPr>
            <a:spLocks noGrp="1" noChangeArrowheads="1"/>
          </p:cNvSpPr>
          <p:nvPr>
            <p:ph type="title"/>
          </p:nvPr>
        </p:nvSpPr>
        <p:spPr bwMode="auto">
          <a:xfrm>
            <a:off x="1524000" y="152400"/>
            <a:ext cx="6172200" cy="990600"/>
          </a:xfr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GB" sz="2400"/>
              <a:t>Presence-only test statistics:</a:t>
            </a:r>
            <a:br>
              <a:rPr lang="en-GB" sz="2400"/>
            </a:br>
            <a:r>
              <a:rPr lang="en-GB" sz="2400"/>
              <a:t>testing for statistical significance</a:t>
            </a:r>
          </a:p>
        </p:txBody>
      </p:sp>
      <p:sp>
        <p:nvSpPr>
          <p:cNvPr id="402436" name="Text Box 4"/>
          <p:cNvSpPr txBox="1">
            <a:spLocks noChangeArrowheads="1"/>
          </p:cNvSpPr>
          <p:nvPr/>
        </p:nvSpPr>
        <p:spPr bwMode="auto">
          <a:xfrm>
            <a:off x="990600" y="1304925"/>
            <a:ext cx="927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i="1"/>
              <a:t>U. sikorae</a:t>
            </a:r>
          </a:p>
        </p:txBody>
      </p:sp>
      <p:grpSp>
        <p:nvGrpSpPr>
          <p:cNvPr id="402437" name="Group 5"/>
          <p:cNvGrpSpPr>
            <a:grpSpLocks/>
          </p:cNvGrpSpPr>
          <p:nvPr/>
        </p:nvGrpSpPr>
        <p:grpSpPr bwMode="auto">
          <a:xfrm>
            <a:off x="7162800" y="685800"/>
            <a:ext cx="1776413" cy="2895600"/>
            <a:chOff x="4016" y="480"/>
            <a:chExt cx="1119" cy="1824"/>
          </a:xfrm>
        </p:grpSpPr>
        <p:pic>
          <p:nvPicPr>
            <p:cNvPr id="402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 y="624"/>
              <a:ext cx="1119" cy="1680"/>
            </a:xfrm>
            <a:prstGeom prst="rect">
              <a:avLst/>
            </a:prstGeom>
            <a:noFill/>
            <a:extLst>
              <a:ext uri="{909E8E84-426E-40dd-AFC4-6F175D3DCCD1}">
                <a14:hiddenFill xmlns="" xmlns:a14="http://schemas.microsoft.com/office/drawing/2010/main">
                  <a:solidFill>
                    <a:srgbClr val="FFFFFF"/>
                  </a:solidFill>
                </a14:hiddenFill>
              </a:ext>
            </a:extLst>
          </p:spPr>
        </p:pic>
        <p:sp>
          <p:nvSpPr>
            <p:cNvPr id="402439" name="Text Box 7"/>
            <p:cNvSpPr txBox="1">
              <a:spLocks noChangeArrowheads="1"/>
            </p:cNvSpPr>
            <p:nvPr/>
          </p:nvSpPr>
          <p:spPr bwMode="auto">
            <a:xfrm>
              <a:off x="4032" y="480"/>
              <a:ext cx="1079"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00"/>
                <a:t>Leaf-tailed gecko (</a:t>
              </a:r>
              <a:r>
                <a:rPr lang="en-US" sz="1000" i="1"/>
                <a:t>Uroplatus</a:t>
              </a:r>
              <a:r>
                <a:rPr lang="en-US" sz="1000"/>
                <a:t>)</a:t>
              </a:r>
              <a:endParaRPr lang="en-US" sz="1000" i="1"/>
            </a:p>
          </p:txBody>
        </p:sp>
      </p:grpSp>
      <p:pic>
        <p:nvPicPr>
          <p:cNvPr id="402440" name="Picture 8" descr="u_sik_rand2_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1152525"/>
            <a:ext cx="2482850" cy="4518025"/>
          </a:xfrm>
          <a:prstGeom prst="rect">
            <a:avLst/>
          </a:prstGeom>
          <a:noFill/>
          <a:extLst>
            <a:ext uri="{909E8E84-426E-40dd-AFC4-6F175D3DCCD1}">
              <a14:hiddenFill xmlns="" xmlns:a14="http://schemas.microsoft.com/office/drawing/2010/main">
                <a:solidFill>
                  <a:srgbClr val="FFFFFF"/>
                </a:solidFill>
              </a14:hiddenFill>
            </a:ext>
          </a:extLst>
        </p:spPr>
      </p:pic>
      <p:sp>
        <p:nvSpPr>
          <p:cNvPr id="402441" name="Text Box 9"/>
          <p:cNvSpPr txBox="1">
            <a:spLocks noChangeArrowheads="1"/>
          </p:cNvSpPr>
          <p:nvPr/>
        </p:nvSpPr>
        <p:spPr bwMode="auto">
          <a:xfrm>
            <a:off x="4254500" y="1304925"/>
            <a:ext cx="927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i="1"/>
              <a:t>U. sikorae</a:t>
            </a:r>
          </a:p>
        </p:txBody>
      </p:sp>
      <p:sp>
        <p:nvSpPr>
          <p:cNvPr id="402442" name="Text Box 10"/>
          <p:cNvSpPr txBox="1">
            <a:spLocks noChangeArrowheads="1"/>
          </p:cNvSpPr>
          <p:nvPr/>
        </p:nvSpPr>
        <p:spPr bwMode="auto">
          <a:xfrm>
            <a:off x="762000" y="5705475"/>
            <a:ext cx="3070225"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Success rate: 4 from 7</a:t>
            </a:r>
          </a:p>
          <a:p>
            <a:r>
              <a:rPr lang="en-US" sz="1600"/>
              <a:t>Proportion predicted present: 0.231</a:t>
            </a:r>
          </a:p>
          <a:p>
            <a:r>
              <a:rPr lang="en-US" sz="1600"/>
              <a:t>Binomial </a:t>
            </a:r>
            <a:r>
              <a:rPr lang="en-US" sz="1600" i="1"/>
              <a:t>p</a:t>
            </a:r>
            <a:r>
              <a:rPr lang="en-US" sz="1600"/>
              <a:t> = 0.0546</a:t>
            </a:r>
          </a:p>
        </p:txBody>
      </p:sp>
      <p:sp>
        <p:nvSpPr>
          <p:cNvPr id="402443" name="Text Box 11"/>
          <p:cNvSpPr txBox="1">
            <a:spLocks noChangeArrowheads="1"/>
          </p:cNvSpPr>
          <p:nvPr/>
        </p:nvSpPr>
        <p:spPr bwMode="auto">
          <a:xfrm>
            <a:off x="4059238" y="5715000"/>
            <a:ext cx="3070225"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Success rate: 6 from 7</a:t>
            </a:r>
          </a:p>
          <a:p>
            <a:r>
              <a:rPr lang="en-US" sz="1600"/>
              <a:t>Proportion predicted present: 0.339</a:t>
            </a:r>
          </a:p>
          <a:p>
            <a:r>
              <a:rPr lang="en-US" sz="1600"/>
              <a:t>Binomial </a:t>
            </a:r>
            <a:r>
              <a:rPr lang="en-US" sz="1600" i="1"/>
              <a:t>p</a:t>
            </a:r>
            <a:r>
              <a:rPr lang="en-US" sz="1600"/>
              <a:t> = 0.008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ext Box 2"/>
          <p:cNvSpPr txBox="1">
            <a:spLocks noChangeArrowheads="1"/>
          </p:cNvSpPr>
          <p:nvPr/>
        </p:nvSpPr>
        <p:spPr bwMode="auto">
          <a:xfrm>
            <a:off x="304800" y="5257800"/>
            <a:ext cx="8686800" cy="76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a:cs typeface="Times New Roman" charset="0"/>
              </a:rPr>
              <a:t>Proportion of observed absences correctly predicted (or ‘specificity’):</a:t>
            </a:r>
          </a:p>
          <a:p>
            <a:r>
              <a:rPr lang="en-US" sz="2000">
                <a:cs typeface="Times New Roman" charset="0"/>
              </a:rPr>
              <a:t>				</a:t>
            </a:r>
            <a:r>
              <a:rPr lang="en-US">
                <a:cs typeface="Times New Roman" charset="0"/>
              </a:rPr>
              <a:t>d/(b + d)</a:t>
            </a:r>
          </a:p>
        </p:txBody>
      </p:sp>
      <p:sp>
        <p:nvSpPr>
          <p:cNvPr id="404483" name="Rectangle 3"/>
          <p:cNvSpPr>
            <a:spLocks noGrp="1" noChangeArrowheads="1"/>
          </p:cNvSpPr>
          <p:nvPr>
            <p:ph type="title"/>
          </p:nvPr>
        </p:nvSpPr>
        <p:spPr bwMode="auto">
          <a:xfrm>
            <a:off x="1524000" y="381000"/>
            <a:ext cx="6096000" cy="533400"/>
          </a:xfr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GB" sz="2800"/>
              <a:t>Presence-absence test statistics</a:t>
            </a:r>
            <a:endParaRPr lang="en-GB"/>
          </a:p>
        </p:txBody>
      </p:sp>
      <p:sp>
        <p:nvSpPr>
          <p:cNvPr id="404484" name="Text Box 4"/>
          <p:cNvSpPr txBox="1">
            <a:spLocks noChangeArrowheads="1"/>
          </p:cNvSpPr>
          <p:nvPr/>
        </p:nvSpPr>
        <p:spPr bwMode="auto">
          <a:xfrm>
            <a:off x="533400" y="2133600"/>
            <a:ext cx="23399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Predicted present</a:t>
            </a:r>
          </a:p>
        </p:txBody>
      </p:sp>
      <p:sp>
        <p:nvSpPr>
          <p:cNvPr id="404485" name="Text Box 5"/>
          <p:cNvSpPr txBox="1">
            <a:spLocks noChangeArrowheads="1"/>
          </p:cNvSpPr>
          <p:nvPr/>
        </p:nvSpPr>
        <p:spPr bwMode="auto">
          <a:xfrm>
            <a:off x="533400" y="2743200"/>
            <a:ext cx="22383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Predicted absent</a:t>
            </a:r>
          </a:p>
        </p:txBody>
      </p:sp>
      <p:sp>
        <p:nvSpPr>
          <p:cNvPr id="404486" name="Text Box 6"/>
          <p:cNvSpPr txBox="1">
            <a:spLocks noChangeArrowheads="1"/>
          </p:cNvSpPr>
          <p:nvPr/>
        </p:nvSpPr>
        <p:spPr bwMode="auto">
          <a:xfrm>
            <a:off x="3048000" y="1447800"/>
            <a:ext cx="23241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Recorded present</a:t>
            </a:r>
          </a:p>
        </p:txBody>
      </p:sp>
      <p:sp>
        <p:nvSpPr>
          <p:cNvPr id="404487" name="Text Box 7"/>
          <p:cNvSpPr txBox="1">
            <a:spLocks noChangeArrowheads="1"/>
          </p:cNvSpPr>
          <p:nvPr/>
        </p:nvSpPr>
        <p:spPr bwMode="auto">
          <a:xfrm>
            <a:off x="5562600" y="1295400"/>
            <a:ext cx="32004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i="1"/>
              <a:t>Recorded (or assumed) absent</a:t>
            </a:r>
          </a:p>
        </p:txBody>
      </p:sp>
      <p:sp>
        <p:nvSpPr>
          <p:cNvPr id="404488" name="Line 8"/>
          <p:cNvSpPr>
            <a:spLocks noChangeShapeType="1"/>
          </p:cNvSpPr>
          <p:nvPr/>
        </p:nvSpPr>
        <p:spPr bwMode="auto">
          <a:xfrm>
            <a:off x="609600" y="2057400"/>
            <a:ext cx="7924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4489" name="Line 9"/>
          <p:cNvSpPr>
            <a:spLocks noChangeShapeType="1"/>
          </p:cNvSpPr>
          <p:nvPr/>
        </p:nvSpPr>
        <p:spPr bwMode="auto">
          <a:xfrm>
            <a:off x="2971800" y="1524000"/>
            <a:ext cx="0" cy="1752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4490" name="Text Box 10"/>
          <p:cNvSpPr txBox="1">
            <a:spLocks noChangeArrowheads="1"/>
          </p:cNvSpPr>
          <p:nvPr/>
        </p:nvSpPr>
        <p:spPr bwMode="auto">
          <a:xfrm>
            <a:off x="3246438" y="2193925"/>
            <a:ext cx="17875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a (true positive)</a:t>
            </a:r>
          </a:p>
        </p:txBody>
      </p:sp>
      <p:sp>
        <p:nvSpPr>
          <p:cNvPr id="404491" name="Text Box 11"/>
          <p:cNvSpPr txBox="1">
            <a:spLocks noChangeArrowheads="1"/>
          </p:cNvSpPr>
          <p:nvPr/>
        </p:nvSpPr>
        <p:spPr bwMode="auto">
          <a:xfrm>
            <a:off x="3260725" y="2757488"/>
            <a:ext cx="19288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c (false negative)</a:t>
            </a:r>
          </a:p>
        </p:txBody>
      </p:sp>
      <p:sp>
        <p:nvSpPr>
          <p:cNvPr id="404492" name="Text Box 12"/>
          <p:cNvSpPr txBox="1">
            <a:spLocks noChangeArrowheads="1"/>
          </p:cNvSpPr>
          <p:nvPr/>
        </p:nvSpPr>
        <p:spPr bwMode="auto">
          <a:xfrm>
            <a:off x="6013450" y="2211388"/>
            <a:ext cx="18859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b (false positive)</a:t>
            </a:r>
          </a:p>
        </p:txBody>
      </p:sp>
      <p:sp>
        <p:nvSpPr>
          <p:cNvPr id="404493" name="Text Box 13"/>
          <p:cNvSpPr txBox="1">
            <a:spLocks noChangeArrowheads="1"/>
          </p:cNvSpPr>
          <p:nvPr/>
        </p:nvSpPr>
        <p:spPr bwMode="auto">
          <a:xfrm>
            <a:off x="6007100" y="2765425"/>
            <a:ext cx="18589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d (true negative)</a:t>
            </a:r>
          </a:p>
        </p:txBody>
      </p:sp>
      <p:sp>
        <p:nvSpPr>
          <p:cNvPr id="404494" name="Text Box 14"/>
          <p:cNvSpPr txBox="1">
            <a:spLocks noChangeArrowheads="1"/>
          </p:cNvSpPr>
          <p:nvPr/>
        </p:nvSpPr>
        <p:spPr bwMode="auto">
          <a:xfrm>
            <a:off x="304800" y="3962400"/>
            <a:ext cx="8686800" cy="76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a:cs typeface="Times New Roman" charset="0"/>
              </a:rPr>
              <a:t>Proportion of observed presences correctly predicted (or ‘sensitivity’): </a:t>
            </a:r>
          </a:p>
          <a:p>
            <a:r>
              <a:rPr lang="en-US" sz="2000">
                <a:cs typeface="Times New Roman" charset="0"/>
              </a:rPr>
              <a:t>				</a:t>
            </a:r>
            <a:r>
              <a:rPr lang="en-US">
                <a:cs typeface="Times New Roman" charset="0"/>
              </a:rPr>
              <a:t>a/(a + c)</a:t>
            </a:r>
            <a:r>
              <a:rPr lang="en-US" sz="2000">
                <a:cs typeface="Times New Roman" charset="0"/>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ext Box 2"/>
          <p:cNvSpPr txBox="1">
            <a:spLocks noChangeArrowheads="1"/>
          </p:cNvSpPr>
          <p:nvPr/>
        </p:nvSpPr>
        <p:spPr bwMode="auto">
          <a:xfrm>
            <a:off x="2616200" y="5105400"/>
            <a:ext cx="1368425" cy="276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400">
                <a:solidFill>
                  <a:srgbClr val="000000"/>
                </a:solidFill>
              </a:rPr>
              <a:t>1 - specificity</a:t>
            </a:r>
            <a:endParaRPr lang="en-US" sz="1400"/>
          </a:p>
        </p:txBody>
      </p:sp>
      <p:sp>
        <p:nvSpPr>
          <p:cNvPr id="406531" name="Text Box 3"/>
          <p:cNvSpPr txBox="1">
            <a:spLocks noChangeArrowheads="1"/>
          </p:cNvSpPr>
          <p:nvPr/>
        </p:nvSpPr>
        <p:spPr bwMode="auto">
          <a:xfrm>
            <a:off x="1401763" y="5084763"/>
            <a:ext cx="179387" cy="234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400">
                <a:solidFill>
                  <a:srgbClr val="000000"/>
                </a:solidFill>
              </a:rPr>
              <a:t>0</a:t>
            </a:r>
            <a:endParaRPr lang="en-US" sz="1400"/>
          </a:p>
        </p:txBody>
      </p:sp>
      <p:sp>
        <p:nvSpPr>
          <p:cNvPr id="406532" name="Text Box 4"/>
          <p:cNvSpPr txBox="1">
            <a:spLocks noChangeArrowheads="1"/>
          </p:cNvSpPr>
          <p:nvPr/>
        </p:nvSpPr>
        <p:spPr bwMode="auto">
          <a:xfrm>
            <a:off x="4621213" y="5087938"/>
            <a:ext cx="179387" cy="236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400">
                <a:solidFill>
                  <a:srgbClr val="000000"/>
                </a:solidFill>
              </a:rPr>
              <a:t>1</a:t>
            </a:r>
            <a:endParaRPr lang="en-US" sz="1400"/>
          </a:p>
        </p:txBody>
      </p:sp>
      <p:sp>
        <p:nvSpPr>
          <p:cNvPr id="406533" name="Text Box 5"/>
          <p:cNvSpPr txBox="1">
            <a:spLocks noChangeArrowheads="1"/>
          </p:cNvSpPr>
          <p:nvPr/>
        </p:nvSpPr>
        <p:spPr bwMode="auto">
          <a:xfrm>
            <a:off x="1241425" y="4865688"/>
            <a:ext cx="179388" cy="236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400">
                <a:solidFill>
                  <a:srgbClr val="000000"/>
                </a:solidFill>
              </a:rPr>
              <a:t>0</a:t>
            </a:r>
            <a:endParaRPr lang="en-US" sz="1400"/>
          </a:p>
        </p:txBody>
      </p:sp>
      <p:sp>
        <p:nvSpPr>
          <p:cNvPr id="406534" name="Text Box 6"/>
          <p:cNvSpPr txBox="1">
            <a:spLocks noChangeArrowheads="1"/>
          </p:cNvSpPr>
          <p:nvPr/>
        </p:nvSpPr>
        <p:spPr bwMode="auto">
          <a:xfrm>
            <a:off x="1241425" y="1749425"/>
            <a:ext cx="179388" cy="234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400">
                <a:solidFill>
                  <a:srgbClr val="000000"/>
                </a:solidFill>
              </a:rPr>
              <a:t>1</a:t>
            </a:r>
            <a:endParaRPr lang="en-US" sz="1400"/>
          </a:p>
        </p:txBody>
      </p:sp>
      <p:sp>
        <p:nvSpPr>
          <p:cNvPr id="406535" name="Line 7"/>
          <p:cNvSpPr>
            <a:spLocks noChangeShapeType="1"/>
          </p:cNvSpPr>
          <p:nvPr/>
        </p:nvSpPr>
        <p:spPr bwMode="auto">
          <a:xfrm flipV="1">
            <a:off x="1455738" y="1814513"/>
            <a:ext cx="3240087" cy="3265487"/>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36" name="Freeform 8"/>
          <p:cNvSpPr>
            <a:spLocks/>
          </p:cNvSpPr>
          <p:nvPr/>
        </p:nvSpPr>
        <p:spPr bwMode="auto">
          <a:xfrm>
            <a:off x="1460500" y="1819275"/>
            <a:ext cx="3240088" cy="3268663"/>
          </a:xfrm>
          <a:custGeom>
            <a:avLst/>
            <a:gdLst>
              <a:gd name="T0" fmla="*/ 0 w 2571750"/>
              <a:gd name="T1" fmla="*/ 2374371 h 2374371"/>
              <a:gd name="T2" fmla="*/ 28575 w 2571750"/>
              <a:gd name="T3" fmla="*/ 1745721 h 2374371"/>
              <a:gd name="T4" fmla="*/ 114300 w 2571750"/>
              <a:gd name="T5" fmla="*/ 974196 h 2374371"/>
              <a:gd name="T6" fmla="*/ 285750 w 2571750"/>
              <a:gd name="T7" fmla="*/ 459846 h 2374371"/>
              <a:gd name="T8" fmla="*/ 482600 w 2571750"/>
              <a:gd name="T9" fmla="*/ 221721 h 2374371"/>
              <a:gd name="T10" fmla="*/ 692150 w 2571750"/>
              <a:gd name="T11" fmla="*/ 126471 h 2374371"/>
              <a:gd name="T12" fmla="*/ 885825 w 2571750"/>
              <a:gd name="T13" fmla="*/ 88371 h 2374371"/>
              <a:gd name="T14" fmla="*/ 1181100 w 2571750"/>
              <a:gd name="T15" fmla="*/ 50271 h 2374371"/>
              <a:gd name="T16" fmla="*/ 1606550 w 2571750"/>
              <a:gd name="T17" fmla="*/ 18521 h 2374371"/>
              <a:gd name="T18" fmla="*/ 2000250 w 2571750"/>
              <a:gd name="T19" fmla="*/ 2646 h 2374371"/>
              <a:gd name="T20" fmla="*/ 2571750 w 2571750"/>
              <a:gd name="T21" fmla="*/ 2646 h 2374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1750" h="2374371">
                <a:moveTo>
                  <a:pt x="0" y="2374371"/>
                </a:moveTo>
                <a:cubicBezTo>
                  <a:pt x="4762" y="2176727"/>
                  <a:pt x="9525" y="1979083"/>
                  <a:pt x="28575" y="1745721"/>
                </a:cubicBezTo>
                <a:cubicBezTo>
                  <a:pt x="47625" y="1512359"/>
                  <a:pt x="71438" y="1188508"/>
                  <a:pt x="114300" y="974196"/>
                </a:cubicBezTo>
                <a:cubicBezTo>
                  <a:pt x="157162" y="759884"/>
                  <a:pt x="224367" y="585258"/>
                  <a:pt x="285750" y="459846"/>
                </a:cubicBezTo>
                <a:cubicBezTo>
                  <a:pt x="347133" y="334434"/>
                  <a:pt x="414867" y="277284"/>
                  <a:pt x="482600" y="221721"/>
                </a:cubicBezTo>
                <a:cubicBezTo>
                  <a:pt x="550333" y="166158"/>
                  <a:pt x="624946" y="148696"/>
                  <a:pt x="692150" y="126471"/>
                </a:cubicBezTo>
                <a:cubicBezTo>
                  <a:pt x="759354" y="104246"/>
                  <a:pt x="804333" y="101071"/>
                  <a:pt x="885825" y="88371"/>
                </a:cubicBezTo>
                <a:cubicBezTo>
                  <a:pt x="967317" y="75671"/>
                  <a:pt x="1060979" y="61913"/>
                  <a:pt x="1181100" y="50271"/>
                </a:cubicBezTo>
                <a:cubicBezTo>
                  <a:pt x="1301221" y="38629"/>
                  <a:pt x="1470025" y="26459"/>
                  <a:pt x="1606550" y="18521"/>
                </a:cubicBezTo>
                <a:cubicBezTo>
                  <a:pt x="1743075" y="10583"/>
                  <a:pt x="1839383" y="5292"/>
                  <a:pt x="2000250" y="2646"/>
                </a:cubicBezTo>
                <a:cubicBezTo>
                  <a:pt x="2161117" y="0"/>
                  <a:pt x="2364581" y="265"/>
                  <a:pt x="2571750" y="2646"/>
                </a:cubicBezTo>
              </a:path>
            </a:pathLst>
          </a:custGeom>
          <a:noFill/>
          <a:ln w="12700" cap="flat" cmpd="sng">
            <a:solidFill>
              <a:srgbClr val="FF33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37" name="Freeform 9"/>
          <p:cNvSpPr>
            <a:spLocks/>
          </p:cNvSpPr>
          <p:nvPr/>
        </p:nvSpPr>
        <p:spPr bwMode="auto">
          <a:xfrm>
            <a:off x="1455738" y="1816100"/>
            <a:ext cx="3240087" cy="3265488"/>
          </a:xfrm>
          <a:custGeom>
            <a:avLst/>
            <a:gdLst>
              <a:gd name="T0" fmla="*/ 0 w 2571750"/>
              <a:gd name="T1" fmla="*/ 2371725 h 2371725"/>
              <a:gd name="T2" fmla="*/ 885825 w 2571750"/>
              <a:gd name="T3" fmla="*/ 714375 h 2371725"/>
              <a:gd name="T4" fmla="*/ 2571750 w 2571750"/>
              <a:gd name="T5" fmla="*/ 0 h 2371725"/>
            </a:gdLst>
            <a:ahLst/>
            <a:cxnLst>
              <a:cxn ang="0">
                <a:pos x="T0" y="T1"/>
              </a:cxn>
              <a:cxn ang="0">
                <a:pos x="T2" y="T3"/>
              </a:cxn>
              <a:cxn ang="0">
                <a:pos x="T4" y="T5"/>
              </a:cxn>
            </a:cxnLst>
            <a:rect l="0" t="0" r="r" b="b"/>
            <a:pathLst>
              <a:path w="2571750" h="2371725">
                <a:moveTo>
                  <a:pt x="0" y="2371725"/>
                </a:moveTo>
                <a:cubicBezTo>
                  <a:pt x="228600" y="1740694"/>
                  <a:pt x="457200" y="1109663"/>
                  <a:pt x="885825" y="714375"/>
                </a:cubicBezTo>
                <a:cubicBezTo>
                  <a:pt x="1314450" y="319087"/>
                  <a:pt x="1943100" y="159543"/>
                  <a:pt x="2571750" y="0"/>
                </a:cubicBezTo>
              </a:path>
            </a:pathLst>
          </a:custGeom>
          <a:noFill/>
          <a:ln w="12700" cap="flat" cmpd="sng">
            <a:solidFill>
              <a:srgbClr val="0000FF"/>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38" name="Text Box 10"/>
          <p:cNvSpPr txBox="1">
            <a:spLocks noChangeArrowheads="1"/>
          </p:cNvSpPr>
          <p:nvPr/>
        </p:nvSpPr>
        <p:spPr bwMode="auto">
          <a:xfrm rot="16200000">
            <a:off x="669925" y="3579813"/>
            <a:ext cx="1011238" cy="2524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400">
                <a:solidFill>
                  <a:srgbClr val="000000"/>
                </a:solidFill>
              </a:rPr>
              <a:t>sensitivity</a:t>
            </a:r>
            <a:endParaRPr lang="en-US" sz="1400"/>
          </a:p>
        </p:txBody>
      </p:sp>
      <p:sp>
        <p:nvSpPr>
          <p:cNvPr id="406539" name="Line 11"/>
          <p:cNvSpPr>
            <a:spLocks noChangeShapeType="1"/>
          </p:cNvSpPr>
          <p:nvPr/>
        </p:nvSpPr>
        <p:spPr bwMode="auto">
          <a:xfrm>
            <a:off x="1450975" y="5075238"/>
            <a:ext cx="3275013" cy="0"/>
          </a:xfrm>
          <a:prstGeom prst="line">
            <a:avLst/>
          </a:prstGeom>
          <a:noFill/>
          <a:ln w="158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40" name="Line 12"/>
          <p:cNvSpPr>
            <a:spLocks noChangeShapeType="1"/>
          </p:cNvSpPr>
          <p:nvPr/>
        </p:nvSpPr>
        <p:spPr bwMode="auto">
          <a:xfrm>
            <a:off x="1455738" y="1822450"/>
            <a:ext cx="0" cy="3265488"/>
          </a:xfrm>
          <a:prstGeom prst="line">
            <a:avLst/>
          </a:prstGeom>
          <a:noFill/>
          <a:ln w="158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41" name="Text Box 13"/>
          <p:cNvSpPr txBox="1">
            <a:spLocks noChangeArrowheads="1"/>
          </p:cNvSpPr>
          <p:nvPr/>
        </p:nvSpPr>
        <p:spPr bwMode="auto">
          <a:xfrm>
            <a:off x="5959475" y="2887663"/>
            <a:ext cx="2346325" cy="274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Predicted probability of occurrence</a:t>
            </a:r>
            <a:endParaRPr lang="en-US" sz="1200"/>
          </a:p>
        </p:txBody>
      </p:sp>
      <p:sp>
        <p:nvSpPr>
          <p:cNvPr id="406542" name="Freeform 14"/>
          <p:cNvSpPr>
            <a:spLocks/>
          </p:cNvSpPr>
          <p:nvPr/>
        </p:nvSpPr>
        <p:spPr bwMode="auto">
          <a:xfrm>
            <a:off x="5765800" y="1941513"/>
            <a:ext cx="1474788" cy="912812"/>
          </a:xfrm>
          <a:custGeom>
            <a:avLst/>
            <a:gdLst>
              <a:gd name="T0" fmla="*/ 0 w 1171575"/>
              <a:gd name="T1" fmla="*/ 661987 h 661987"/>
              <a:gd name="T2" fmla="*/ 142875 w 1171575"/>
              <a:gd name="T3" fmla="*/ 633412 h 661987"/>
              <a:gd name="T4" fmla="*/ 257175 w 1171575"/>
              <a:gd name="T5" fmla="*/ 490537 h 661987"/>
              <a:gd name="T6" fmla="*/ 457200 w 1171575"/>
              <a:gd name="T7" fmla="*/ 90487 h 661987"/>
              <a:gd name="T8" fmla="*/ 628650 w 1171575"/>
              <a:gd name="T9" fmla="*/ 4762 h 661987"/>
              <a:gd name="T10" fmla="*/ 771525 w 1171575"/>
              <a:gd name="T11" fmla="*/ 61912 h 661987"/>
              <a:gd name="T12" fmla="*/ 885825 w 1171575"/>
              <a:gd name="T13" fmla="*/ 261937 h 661987"/>
              <a:gd name="T14" fmla="*/ 1028700 w 1171575"/>
              <a:gd name="T15" fmla="*/ 547687 h 661987"/>
              <a:gd name="T16" fmla="*/ 1171575 w 1171575"/>
              <a:gd name="T17" fmla="*/ 661987 h 66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1575" h="661987">
                <a:moveTo>
                  <a:pt x="0" y="661987"/>
                </a:moveTo>
                <a:cubicBezTo>
                  <a:pt x="50006" y="661987"/>
                  <a:pt x="100013" y="661987"/>
                  <a:pt x="142875" y="633412"/>
                </a:cubicBezTo>
                <a:cubicBezTo>
                  <a:pt x="185737" y="604837"/>
                  <a:pt x="204788" y="581025"/>
                  <a:pt x="257175" y="490537"/>
                </a:cubicBezTo>
                <a:cubicBezTo>
                  <a:pt x="309562" y="400049"/>
                  <a:pt x="395288" y="171449"/>
                  <a:pt x="457200" y="90487"/>
                </a:cubicBezTo>
                <a:cubicBezTo>
                  <a:pt x="519112" y="9525"/>
                  <a:pt x="576263" y="9524"/>
                  <a:pt x="628650" y="4762"/>
                </a:cubicBezTo>
                <a:cubicBezTo>
                  <a:pt x="681037" y="0"/>
                  <a:pt x="728663" y="19050"/>
                  <a:pt x="771525" y="61912"/>
                </a:cubicBezTo>
                <a:cubicBezTo>
                  <a:pt x="814387" y="104774"/>
                  <a:pt x="842963" y="180975"/>
                  <a:pt x="885825" y="261937"/>
                </a:cubicBezTo>
                <a:cubicBezTo>
                  <a:pt x="928687" y="342899"/>
                  <a:pt x="981075" y="481012"/>
                  <a:pt x="1028700" y="547687"/>
                </a:cubicBezTo>
                <a:cubicBezTo>
                  <a:pt x="1076325" y="614362"/>
                  <a:pt x="1123950" y="638174"/>
                  <a:pt x="1171575" y="661987"/>
                </a:cubicBezTo>
              </a:path>
            </a:pathLst>
          </a:custGeom>
          <a:noFill/>
          <a:ln w="12700" cap="flat" cmpd="sng">
            <a:solidFill>
              <a:srgbClr val="FF33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43" name="Freeform 15"/>
          <p:cNvSpPr>
            <a:spLocks/>
          </p:cNvSpPr>
          <p:nvPr/>
        </p:nvSpPr>
        <p:spPr bwMode="auto">
          <a:xfrm>
            <a:off x="6794500" y="1941513"/>
            <a:ext cx="1476375" cy="912812"/>
          </a:xfrm>
          <a:custGeom>
            <a:avLst/>
            <a:gdLst>
              <a:gd name="T0" fmla="*/ 0 w 1171575"/>
              <a:gd name="T1" fmla="*/ 661987 h 661987"/>
              <a:gd name="T2" fmla="*/ 142875 w 1171575"/>
              <a:gd name="T3" fmla="*/ 633412 h 661987"/>
              <a:gd name="T4" fmla="*/ 257175 w 1171575"/>
              <a:gd name="T5" fmla="*/ 490537 h 661987"/>
              <a:gd name="T6" fmla="*/ 457200 w 1171575"/>
              <a:gd name="T7" fmla="*/ 90487 h 661987"/>
              <a:gd name="T8" fmla="*/ 628650 w 1171575"/>
              <a:gd name="T9" fmla="*/ 4762 h 661987"/>
              <a:gd name="T10" fmla="*/ 771525 w 1171575"/>
              <a:gd name="T11" fmla="*/ 61912 h 661987"/>
              <a:gd name="T12" fmla="*/ 885825 w 1171575"/>
              <a:gd name="T13" fmla="*/ 261937 h 661987"/>
              <a:gd name="T14" fmla="*/ 1028700 w 1171575"/>
              <a:gd name="T15" fmla="*/ 547687 h 661987"/>
              <a:gd name="T16" fmla="*/ 1171575 w 1171575"/>
              <a:gd name="T17" fmla="*/ 661987 h 66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1575" h="661987">
                <a:moveTo>
                  <a:pt x="0" y="661987"/>
                </a:moveTo>
                <a:cubicBezTo>
                  <a:pt x="50006" y="661987"/>
                  <a:pt x="100013" y="661987"/>
                  <a:pt x="142875" y="633412"/>
                </a:cubicBezTo>
                <a:cubicBezTo>
                  <a:pt x="185737" y="604837"/>
                  <a:pt x="204788" y="581025"/>
                  <a:pt x="257175" y="490537"/>
                </a:cubicBezTo>
                <a:cubicBezTo>
                  <a:pt x="309562" y="400049"/>
                  <a:pt x="395288" y="171449"/>
                  <a:pt x="457200" y="90487"/>
                </a:cubicBezTo>
                <a:cubicBezTo>
                  <a:pt x="519112" y="9525"/>
                  <a:pt x="576263" y="9524"/>
                  <a:pt x="628650" y="4762"/>
                </a:cubicBezTo>
                <a:cubicBezTo>
                  <a:pt x="681037" y="0"/>
                  <a:pt x="728663" y="19050"/>
                  <a:pt x="771525" y="61912"/>
                </a:cubicBezTo>
                <a:cubicBezTo>
                  <a:pt x="814387" y="104774"/>
                  <a:pt x="842963" y="180975"/>
                  <a:pt x="885825" y="261937"/>
                </a:cubicBezTo>
                <a:cubicBezTo>
                  <a:pt x="928687" y="342899"/>
                  <a:pt x="981075" y="481012"/>
                  <a:pt x="1028700" y="547687"/>
                </a:cubicBezTo>
                <a:cubicBezTo>
                  <a:pt x="1076325" y="614362"/>
                  <a:pt x="1123950" y="638174"/>
                  <a:pt x="1171575" y="661987"/>
                </a:cubicBezTo>
              </a:path>
            </a:pathLst>
          </a:custGeom>
          <a:noFill/>
          <a:ln w="12700" cap="flat" cmpd="sng">
            <a:solidFill>
              <a:srgbClr val="FF33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44" name="Line 16"/>
          <p:cNvSpPr>
            <a:spLocks noChangeShapeType="1"/>
          </p:cNvSpPr>
          <p:nvPr/>
        </p:nvSpPr>
        <p:spPr bwMode="auto">
          <a:xfrm>
            <a:off x="5741988" y="2854325"/>
            <a:ext cx="2627312" cy="0"/>
          </a:xfrm>
          <a:prstGeom prst="line">
            <a:avLst/>
          </a:prstGeom>
          <a:noFill/>
          <a:ln w="158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45" name="Text Box 17"/>
          <p:cNvSpPr txBox="1">
            <a:spLocks noChangeArrowheads="1"/>
          </p:cNvSpPr>
          <p:nvPr/>
        </p:nvSpPr>
        <p:spPr bwMode="auto">
          <a:xfrm>
            <a:off x="5988050" y="5110163"/>
            <a:ext cx="2317750" cy="276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Predicted probability of occurrence</a:t>
            </a:r>
            <a:endParaRPr lang="en-US" sz="1200"/>
          </a:p>
        </p:txBody>
      </p:sp>
      <p:sp>
        <p:nvSpPr>
          <p:cNvPr id="406546" name="Freeform 18"/>
          <p:cNvSpPr>
            <a:spLocks/>
          </p:cNvSpPr>
          <p:nvPr/>
        </p:nvSpPr>
        <p:spPr bwMode="auto">
          <a:xfrm>
            <a:off x="6007100" y="4164013"/>
            <a:ext cx="1474788" cy="911225"/>
          </a:xfrm>
          <a:custGeom>
            <a:avLst/>
            <a:gdLst>
              <a:gd name="T0" fmla="*/ 0 w 1171575"/>
              <a:gd name="T1" fmla="*/ 661987 h 661987"/>
              <a:gd name="T2" fmla="*/ 142875 w 1171575"/>
              <a:gd name="T3" fmla="*/ 633412 h 661987"/>
              <a:gd name="T4" fmla="*/ 257175 w 1171575"/>
              <a:gd name="T5" fmla="*/ 490537 h 661987"/>
              <a:gd name="T6" fmla="*/ 457200 w 1171575"/>
              <a:gd name="T7" fmla="*/ 90487 h 661987"/>
              <a:gd name="T8" fmla="*/ 628650 w 1171575"/>
              <a:gd name="T9" fmla="*/ 4762 h 661987"/>
              <a:gd name="T10" fmla="*/ 771525 w 1171575"/>
              <a:gd name="T11" fmla="*/ 61912 h 661987"/>
              <a:gd name="T12" fmla="*/ 885825 w 1171575"/>
              <a:gd name="T13" fmla="*/ 261937 h 661987"/>
              <a:gd name="T14" fmla="*/ 1028700 w 1171575"/>
              <a:gd name="T15" fmla="*/ 547687 h 661987"/>
              <a:gd name="T16" fmla="*/ 1171575 w 1171575"/>
              <a:gd name="T17" fmla="*/ 661987 h 66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1575" h="661987">
                <a:moveTo>
                  <a:pt x="0" y="661987"/>
                </a:moveTo>
                <a:cubicBezTo>
                  <a:pt x="50006" y="661987"/>
                  <a:pt x="100013" y="661987"/>
                  <a:pt x="142875" y="633412"/>
                </a:cubicBezTo>
                <a:cubicBezTo>
                  <a:pt x="185737" y="604837"/>
                  <a:pt x="204788" y="581025"/>
                  <a:pt x="257175" y="490537"/>
                </a:cubicBezTo>
                <a:cubicBezTo>
                  <a:pt x="309562" y="400049"/>
                  <a:pt x="395288" y="171449"/>
                  <a:pt x="457200" y="90487"/>
                </a:cubicBezTo>
                <a:cubicBezTo>
                  <a:pt x="519112" y="9525"/>
                  <a:pt x="576263" y="9524"/>
                  <a:pt x="628650" y="4762"/>
                </a:cubicBezTo>
                <a:cubicBezTo>
                  <a:pt x="681037" y="0"/>
                  <a:pt x="728663" y="19050"/>
                  <a:pt x="771525" y="61912"/>
                </a:cubicBezTo>
                <a:cubicBezTo>
                  <a:pt x="814387" y="104774"/>
                  <a:pt x="842963" y="180975"/>
                  <a:pt x="885825" y="261937"/>
                </a:cubicBezTo>
                <a:cubicBezTo>
                  <a:pt x="928687" y="342899"/>
                  <a:pt x="981075" y="481012"/>
                  <a:pt x="1028700" y="547687"/>
                </a:cubicBezTo>
                <a:cubicBezTo>
                  <a:pt x="1076325" y="614362"/>
                  <a:pt x="1123950" y="638174"/>
                  <a:pt x="1171575" y="661987"/>
                </a:cubicBezTo>
              </a:path>
            </a:pathLst>
          </a:custGeom>
          <a:noFill/>
          <a:ln w="12700" cap="flat" cmpd="sng">
            <a:solidFill>
              <a:srgbClr val="0000FF"/>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47" name="Freeform 19"/>
          <p:cNvSpPr>
            <a:spLocks/>
          </p:cNvSpPr>
          <p:nvPr/>
        </p:nvSpPr>
        <p:spPr bwMode="auto">
          <a:xfrm>
            <a:off x="6481763" y="4164013"/>
            <a:ext cx="1476375" cy="911225"/>
          </a:xfrm>
          <a:custGeom>
            <a:avLst/>
            <a:gdLst>
              <a:gd name="T0" fmla="*/ 0 w 1171575"/>
              <a:gd name="T1" fmla="*/ 661987 h 661987"/>
              <a:gd name="T2" fmla="*/ 142875 w 1171575"/>
              <a:gd name="T3" fmla="*/ 633412 h 661987"/>
              <a:gd name="T4" fmla="*/ 257175 w 1171575"/>
              <a:gd name="T5" fmla="*/ 490537 h 661987"/>
              <a:gd name="T6" fmla="*/ 457200 w 1171575"/>
              <a:gd name="T7" fmla="*/ 90487 h 661987"/>
              <a:gd name="T8" fmla="*/ 628650 w 1171575"/>
              <a:gd name="T9" fmla="*/ 4762 h 661987"/>
              <a:gd name="T10" fmla="*/ 771525 w 1171575"/>
              <a:gd name="T11" fmla="*/ 61912 h 661987"/>
              <a:gd name="T12" fmla="*/ 885825 w 1171575"/>
              <a:gd name="T13" fmla="*/ 261937 h 661987"/>
              <a:gd name="T14" fmla="*/ 1028700 w 1171575"/>
              <a:gd name="T15" fmla="*/ 547687 h 661987"/>
              <a:gd name="T16" fmla="*/ 1171575 w 1171575"/>
              <a:gd name="T17" fmla="*/ 661987 h 66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1575" h="661987">
                <a:moveTo>
                  <a:pt x="0" y="661987"/>
                </a:moveTo>
                <a:cubicBezTo>
                  <a:pt x="50006" y="661987"/>
                  <a:pt x="100013" y="661987"/>
                  <a:pt x="142875" y="633412"/>
                </a:cubicBezTo>
                <a:cubicBezTo>
                  <a:pt x="185737" y="604837"/>
                  <a:pt x="204788" y="581025"/>
                  <a:pt x="257175" y="490537"/>
                </a:cubicBezTo>
                <a:cubicBezTo>
                  <a:pt x="309562" y="400049"/>
                  <a:pt x="395288" y="171449"/>
                  <a:pt x="457200" y="90487"/>
                </a:cubicBezTo>
                <a:cubicBezTo>
                  <a:pt x="519112" y="9525"/>
                  <a:pt x="576263" y="9524"/>
                  <a:pt x="628650" y="4762"/>
                </a:cubicBezTo>
                <a:cubicBezTo>
                  <a:pt x="681037" y="0"/>
                  <a:pt x="728663" y="19050"/>
                  <a:pt x="771525" y="61912"/>
                </a:cubicBezTo>
                <a:cubicBezTo>
                  <a:pt x="814387" y="104774"/>
                  <a:pt x="842963" y="180975"/>
                  <a:pt x="885825" y="261937"/>
                </a:cubicBezTo>
                <a:cubicBezTo>
                  <a:pt x="928687" y="342899"/>
                  <a:pt x="981075" y="481012"/>
                  <a:pt x="1028700" y="547687"/>
                </a:cubicBezTo>
                <a:cubicBezTo>
                  <a:pt x="1076325" y="614362"/>
                  <a:pt x="1123950" y="638174"/>
                  <a:pt x="1171575" y="661987"/>
                </a:cubicBezTo>
              </a:path>
            </a:pathLst>
          </a:custGeom>
          <a:noFill/>
          <a:ln w="12700" cap="flat" cmpd="sng">
            <a:solidFill>
              <a:srgbClr val="0000FF"/>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48" name="Line 20"/>
          <p:cNvSpPr>
            <a:spLocks noChangeShapeType="1"/>
          </p:cNvSpPr>
          <p:nvPr/>
        </p:nvSpPr>
        <p:spPr bwMode="auto">
          <a:xfrm>
            <a:off x="5729288" y="5075238"/>
            <a:ext cx="2627312" cy="0"/>
          </a:xfrm>
          <a:prstGeom prst="line">
            <a:avLst/>
          </a:prstGeom>
          <a:noFill/>
          <a:ln w="158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49" name="Text Box 21"/>
          <p:cNvSpPr txBox="1">
            <a:spLocks noChangeArrowheads="1"/>
          </p:cNvSpPr>
          <p:nvPr/>
        </p:nvSpPr>
        <p:spPr bwMode="auto">
          <a:xfrm>
            <a:off x="8262938" y="2820988"/>
            <a:ext cx="179387" cy="236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1</a:t>
            </a:r>
            <a:endParaRPr lang="en-US" sz="1200"/>
          </a:p>
        </p:txBody>
      </p:sp>
      <p:sp>
        <p:nvSpPr>
          <p:cNvPr id="406550" name="Text Box 22"/>
          <p:cNvSpPr txBox="1">
            <a:spLocks noChangeArrowheads="1"/>
          </p:cNvSpPr>
          <p:nvPr/>
        </p:nvSpPr>
        <p:spPr bwMode="auto">
          <a:xfrm>
            <a:off x="5688013" y="2820988"/>
            <a:ext cx="180975" cy="236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0</a:t>
            </a:r>
            <a:endParaRPr lang="en-US" sz="1200"/>
          </a:p>
        </p:txBody>
      </p:sp>
      <p:sp>
        <p:nvSpPr>
          <p:cNvPr id="406551" name="Text Box 23"/>
          <p:cNvSpPr txBox="1">
            <a:spLocks noChangeArrowheads="1"/>
          </p:cNvSpPr>
          <p:nvPr/>
        </p:nvSpPr>
        <p:spPr bwMode="auto">
          <a:xfrm>
            <a:off x="8262938" y="5035550"/>
            <a:ext cx="179387" cy="23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1</a:t>
            </a:r>
            <a:endParaRPr lang="en-US" sz="1200"/>
          </a:p>
        </p:txBody>
      </p:sp>
      <p:sp>
        <p:nvSpPr>
          <p:cNvPr id="406552" name="Text Box 24"/>
          <p:cNvSpPr txBox="1">
            <a:spLocks noChangeArrowheads="1"/>
          </p:cNvSpPr>
          <p:nvPr/>
        </p:nvSpPr>
        <p:spPr bwMode="auto">
          <a:xfrm>
            <a:off x="5688013" y="5035550"/>
            <a:ext cx="180975" cy="23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0</a:t>
            </a:r>
            <a:endParaRPr lang="en-US" sz="1200"/>
          </a:p>
        </p:txBody>
      </p:sp>
      <p:sp>
        <p:nvSpPr>
          <p:cNvPr id="406553" name="Line 25"/>
          <p:cNvSpPr>
            <a:spLocks noChangeShapeType="1"/>
          </p:cNvSpPr>
          <p:nvPr/>
        </p:nvSpPr>
        <p:spPr bwMode="auto">
          <a:xfrm flipV="1">
            <a:off x="5741988" y="1765300"/>
            <a:ext cx="0" cy="1101725"/>
          </a:xfrm>
          <a:prstGeom prst="line">
            <a:avLst/>
          </a:prstGeom>
          <a:noFill/>
          <a:ln w="158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54" name="Text Box 26"/>
          <p:cNvSpPr txBox="1">
            <a:spLocks noChangeArrowheads="1"/>
          </p:cNvSpPr>
          <p:nvPr/>
        </p:nvSpPr>
        <p:spPr bwMode="auto">
          <a:xfrm rot="16200000">
            <a:off x="5128419" y="2088356"/>
            <a:ext cx="922338" cy="2508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Frequency</a:t>
            </a:r>
            <a:endParaRPr lang="en-US" sz="1200"/>
          </a:p>
        </p:txBody>
      </p:sp>
      <p:sp>
        <p:nvSpPr>
          <p:cNvPr id="406555" name="Line 27"/>
          <p:cNvSpPr>
            <a:spLocks noChangeShapeType="1"/>
          </p:cNvSpPr>
          <p:nvPr/>
        </p:nvSpPr>
        <p:spPr bwMode="auto">
          <a:xfrm flipV="1">
            <a:off x="5741988" y="3967163"/>
            <a:ext cx="0" cy="1101725"/>
          </a:xfrm>
          <a:prstGeom prst="line">
            <a:avLst/>
          </a:prstGeom>
          <a:noFill/>
          <a:ln w="158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56" name="Text Box 28"/>
          <p:cNvSpPr txBox="1">
            <a:spLocks noChangeArrowheads="1"/>
          </p:cNvSpPr>
          <p:nvPr/>
        </p:nvSpPr>
        <p:spPr bwMode="auto">
          <a:xfrm rot="16200000">
            <a:off x="5204619" y="4366419"/>
            <a:ext cx="798513" cy="2508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Frequency</a:t>
            </a:r>
            <a:endParaRPr lang="en-US" sz="1200"/>
          </a:p>
        </p:txBody>
      </p:sp>
      <p:sp>
        <p:nvSpPr>
          <p:cNvPr id="406557" name="Line 29"/>
          <p:cNvSpPr>
            <a:spLocks noChangeShapeType="1"/>
          </p:cNvSpPr>
          <p:nvPr/>
        </p:nvSpPr>
        <p:spPr bwMode="auto">
          <a:xfrm>
            <a:off x="6283325" y="1836738"/>
            <a:ext cx="71438" cy="158750"/>
          </a:xfrm>
          <a:prstGeom prst="line">
            <a:avLst/>
          </a:prstGeom>
          <a:noFill/>
          <a:ln w="9525">
            <a:solidFill>
              <a:srgbClr val="000000"/>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58" name="Text Box 30"/>
          <p:cNvSpPr txBox="1">
            <a:spLocks noChangeArrowheads="1"/>
          </p:cNvSpPr>
          <p:nvPr/>
        </p:nvSpPr>
        <p:spPr bwMode="auto">
          <a:xfrm>
            <a:off x="5815013" y="1600200"/>
            <a:ext cx="1096962" cy="276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set of ‘absences’</a:t>
            </a:r>
            <a:endParaRPr lang="en-US" sz="1200"/>
          </a:p>
        </p:txBody>
      </p:sp>
      <p:sp>
        <p:nvSpPr>
          <p:cNvPr id="406559" name="Text Box 31"/>
          <p:cNvSpPr txBox="1">
            <a:spLocks noChangeArrowheads="1"/>
          </p:cNvSpPr>
          <p:nvPr/>
        </p:nvSpPr>
        <p:spPr bwMode="auto">
          <a:xfrm>
            <a:off x="7740650" y="1606550"/>
            <a:ext cx="1174750" cy="276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set of ‘presences’</a:t>
            </a:r>
            <a:endParaRPr lang="en-US" sz="1200"/>
          </a:p>
        </p:txBody>
      </p:sp>
      <p:sp>
        <p:nvSpPr>
          <p:cNvPr id="406560" name="Line 32"/>
          <p:cNvSpPr>
            <a:spLocks noChangeShapeType="1"/>
          </p:cNvSpPr>
          <p:nvPr/>
        </p:nvSpPr>
        <p:spPr bwMode="auto">
          <a:xfrm flipH="1">
            <a:off x="7789863" y="1822450"/>
            <a:ext cx="71437" cy="158750"/>
          </a:xfrm>
          <a:prstGeom prst="line">
            <a:avLst/>
          </a:prstGeom>
          <a:noFill/>
          <a:ln w="9525">
            <a:solidFill>
              <a:srgbClr val="000000"/>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61" name="Line 33"/>
          <p:cNvSpPr>
            <a:spLocks noChangeShapeType="1"/>
          </p:cNvSpPr>
          <p:nvPr/>
        </p:nvSpPr>
        <p:spPr bwMode="auto">
          <a:xfrm>
            <a:off x="6510338" y="4071938"/>
            <a:ext cx="71437" cy="157162"/>
          </a:xfrm>
          <a:prstGeom prst="line">
            <a:avLst/>
          </a:prstGeom>
          <a:noFill/>
          <a:ln w="9525">
            <a:solidFill>
              <a:srgbClr val="000000"/>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62" name="Text Box 34"/>
          <p:cNvSpPr txBox="1">
            <a:spLocks noChangeArrowheads="1"/>
          </p:cNvSpPr>
          <p:nvPr/>
        </p:nvSpPr>
        <p:spPr bwMode="auto">
          <a:xfrm>
            <a:off x="5856288" y="3856038"/>
            <a:ext cx="1098550" cy="276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set of ‘absences’</a:t>
            </a:r>
            <a:endParaRPr lang="en-US" sz="1200"/>
          </a:p>
        </p:txBody>
      </p:sp>
      <p:sp>
        <p:nvSpPr>
          <p:cNvPr id="406563" name="Text Box 35"/>
          <p:cNvSpPr txBox="1">
            <a:spLocks noChangeArrowheads="1"/>
          </p:cNvSpPr>
          <p:nvPr/>
        </p:nvSpPr>
        <p:spPr bwMode="auto">
          <a:xfrm>
            <a:off x="7334250" y="3849688"/>
            <a:ext cx="1276350" cy="276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r>
              <a:rPr lang="en-US" sz="1200">
                <a:solidFill>
                  <a:srgbClr val="000000"/>
                </a:solidFill>
              </a:rPr>
              <a:t>set of ‘presences’</a:t>
            </a:r>
            <a:endParaRPr lang="en-US" sz="1200"/>
          </a:p>
        </p:txBody>
      </p:sp>
      <p:sp>
        <p:nvSpPr>
          <p:cNvPr id="406564" name="Line 36"/>
          <p:cNvSpPr>
            <a:spLocks noChangeShapeType="1"/>
          </p:cNvSpPr>
          <p:nvPr/>
        </p:nvSpPr>
        <p:spPr bwMode="auto">
          <a:xfrm flipH="1">
            <a:off x="7483475" y="4059238"/>
            <a:ext cx="71438" cy="157162"/>
          </a:xfrm>
          <a:prstGeom prst="line">
            <a:avLst/>
          </a:prstGeom>
          <a:noFill/>
          <a:ln w="9525">
            <a:solidFill>
              <a:srgbClr val="000000"/>
            </a:solidFill>
            <a:round/>
            <a:headEnd/>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CCCCCC">
                      <a:alpha val="74998"/>
                    </a:srgbClr>
                  </a:outerShdw>
                </a:effectLst>
              </a14:hiddenEffects>
            </a:ext>
          </a:extLst>
        </p:spPr>
        <p:txBody>
          <a:bodyPr lIns="36576" tIns="36576" rIns="36576" bIns="36576"/>
          <a:lstStyle/>
          <a:p>
            <a:endParaRPr lang="en-US"/>
          </a:p>
        </p:txBody>
      </p:sp>
      <p:sp>
        <p:nvSpPr>
          <p:cNvPr id="406565" name="Text Box 37"/>
          <p:cNvSpPr txBox="1">
            <a:spLocks noChangeArrowheads="1"/>
          </p:cNvSpPr>
          <p:nvPr/>
        </p:nvSpPr>
        <p:spPr bwMode="auto">
          <a:xfrm>
            <a:off x="762000" y="304800"/>
            <a:ext cx="7848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a:t>The Receiver Operating Characteristic (ROC) Curve</a:t>
            </a:r>
          </a:p>
        </p:txBody>
      </p:sp>
      <p:sp>
        <p:nvSpPr>
          <p:cNvPr id="406566" name="Text Box 38"/>
          <p:cNvSpPr txBox="1">
            <a:spLocks noChangeArrowheads="1"/>
          </p:cNvSpPr>
          <p:nvPr/>
        </p:nvSpPr>
        <p:spPr bwMode="auto">
          <a:xfrm>
            <a:off x="1066800" y="1295400"/>
            <a:ext cx="3810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800" b="1"/>
              <a:t>A</a:t>
            </a:r>
          </a:p>
        </p:txBody>
      </p:sp>
      <p:sp>
        <p:nvSpPr>
          <p:cNvPr id="406567" name="Text Box 39"/>
          <p:cNvSpPr txBox="1">
            <a:spLocks noChangeArrowheads="1"/>
          </p:cNvSpPr>
          <p:nvPr/>
        </p:nvSpPr>
        <p:spPr bwMode="auto">
          <a:xfrm>
            <a:off x="5638800" y="1295400"/>
            <a:ext cx="3810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800" b="1"/>
              <a:t>B</a:t>
            </a:r>
          </a:p>
        </p:txBody>
      </p:sp>
      <p:sp>
        <p:nvSpPr>
          <p:cNvPr id="406568" name="Text Box 40"/>
          <p:cNvSpPr txBox="1">
            <a:spLocks noChangeArrowheads="1"/>
          </p:cNvSpPr>
          <p:nvPr/>
        </p:nvSpPr>
        <p:spPr bwMode="auto">
          <a:xfrm>
            <a:off x="5638800" y="3505200"/>
            <a:ext cx="3810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800" b="1"/>
              <a:t>C</a:t>
            </a:r>
          </a:p>
        </p:txBody>
      </p:sp>
      <p:sp>
        <p:nvSpPr>
          <p:cNvPr id="406569" name="Text Box 41"/>
          <p:cNvSpPr txBox="1">
            <a:spLocks noChangeArrowheads="1"/>
          </p:cNvSpPr>
          <p:nvPr/>
        </p:nvSpPr>
        <p:spPr bwMode="auto">
          <a:xfrm>
            <a:off x="1981200" y="6400800"/>
            <a:ext cx="59436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600"/>
              <a:t>(check out: http://www.anaesthetist.com/mnm/stats/roc/Findex.htm)</a:t>
            </a:r>
          </a:p>
        </p:txBody>
      </p:sp>
      <p:sp>
        <p:nvSpPr>
          <p:cNvPr id="406570" name="Text Box 42"/>
          <p:cNvSpPr txBox="1">
            <a:spLocks noChangeArrowheads="1"/>
          </p:cNvSpPr>
          <p:nvPr/>
        </p:nvSpPr>
        <p:spPr bwMode="auto">
          <a:xfrm>
            <a:off x="152400" y="2286000"/>
            <a:ext cx="1219200" cy="942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r>
              <a:rPr lang="en-US" sz="1400">
                <a:solidFill>
                  <a:srgbClr val="FF0000"/>
                </a:solidFill>
              </a:rPr>
              <a:t>(Proportion of presences correctly predicted)</a:t>
            </a:r>
          </a:p>
        </p:txBody>
      </p:sp>
      <p:sp>
        <p:nvSpPr>
          <p:cNvPr id="406571" name="Text Box 43"/>
          <p:cNvSpPr txBox="1">
            <a:spLocks noChangeArrowheads="1"/>
          </p:cNvSpPr>
          <p:nvPr/>
        </p:nvSpPr>
        <p:spPr bwMode="auto">
          <a:xfrm>
            <a:off x="2286000" y="5410200"/>
            <a:ext cx="213360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a:solidFill>
                  <a:srgbClr val="FF0000"/>
                </a:solidFill>
              </a:rPr>
              <a:t>(proportion of absences incorrectly predicted)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bwMode="auto">
          <a:xfrm>
            <a:off x="533400" y="533400"/>
            <a:ext cx="8229600" cy="533400"/>
          </a:xfr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GB" sz="2800"/>
              <a:t>So, what is a </a:t>
            </a:r>
            <a:r>
              <a:rPr lang="ja-JP" altLang="en-GB" sz="2800">
                <a:latin typeface="Arial"/>
              </a:rPr>
              <a:t>‘</a:t>
            </a:r>
            <a:r>
              <a:rPr lang="en-GB" sz="2800"/>
              <a:t>good</a:t>
            </a:r>
            <a:r>
              <a:rPr lang="ja-JP" altLang="en-GB" sz="2800">
                <a:latin typeface="Arial"/>
              </a:rPr>
              <a:t>’</a:t>
            </a:r>
            <a:r>
              <a:rPr lang="en-GB" sz="2800"/>
              <a:t> result?</a:t>
            </a:r>
          </a:p>
        </p:txBody>
      </p:sp>
      <p:sp>
        <p:nvSpPr>
          <p:cNvPr id="408579" name="Rectangle 3"/>
          <p:cNvSpPr>
            <a:spLocks noGrp="1" noChangeArrowheads="1"/>
          </p:cNvSpPr>
          <p:nvPr>
            <p:ph idx="1"/>
          </p:nvPr>
        </p:nvSpPr>
        <p:spPr bwMode="auto">
          <a:xfrm>
            <a:off x="2438400" y="2209800"/>
            <a:ext cx="4191000" cy="1752600"/>
          </a:xfr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fontScale="92500"/>
          </a:bodyPr>
          <a:lstStyle/>
          <a:p>
            <a:pPr>
              <a:lnSpc>
                <a:spcPct val="150000"/>
              </a:lnSpc>
            </a:pPr>
            <a:r>
              <a:rPr lang="en-GB" sz="2000"/>
              <a:t>0.5 – 0.7: poor discrimination</a:t>
            </a:r>
          </a:p>
          <a:p>
            <a:pPr>
              <a:lnSpc>
                <a:spcPct val="150000"/>
              </a:lnSpc>
            </a:pPr>
            <a:r>
              <a:rPr lang="en-GB" sz="2000"/>
              <a:t>0.7 – 0.9: reasonable discrimination</a:t>
            </a:r>
          </a:p>
          <a:p>
            <a:pPr>
              <a:lnSpc>
                <a:spcPct val="150000"/>
              </a:lnSpc>
            </a:pPr>
            <a:r>
              <a:rPr lang="en-GB" sz="2000"/>
              <a:t>0.9 – 1.0: very good discrimination</a:t>
            </a:r>
          </a:p>
        </p:txBody>
      </p:sp>
      <p:sp>
        <p:nvSpPr>
          <p:cNvPr id="408581" name="Text Box 5"/>
          <p:cNvSpPr txBox="1">
            <a:spLocks noChangeArrowheads="1"/>
          </p:cNvSpPr>
          <p:nvPr/>
        </p:nvSpPr>
        <p:spPr bwMode="auto">
          <a:xfrm>
            <a:off x="873125" y="1508125"/>
            <a:ext cx="58515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Some </a:t>
            </a:r>
            <a:r>
              <a:rPr lang="en-US" sz="2000" i="1" u="sng"/>
              <a:t>subjective</a:t>
            </a:r>
            <a:r>
              <a:rPr lang="en-US" sz="2000"/>
              <a:t> guidelines </a:t>
            </a:r>
            <a:r>
              <a:rPr lang="en-GB" sz="2000"/>
              <a:t>(after Swets 1988 </a:t>
            </a:r>
            <a:r>
              <a:rPr lang="en-GB" sz="2000" i="1"/>
              <a:t>Science)</a:t>
            </a:r>
            <a:r>
              <a:rPr lang="en-US" sz="2000"/>
              <a:t> :</a:t>
            </a:r>
          </a:p>
        </p:txBody>
      </p:sp>
      <p:sp>
        <p:nvSpPr>
          <p:cNvPr id="408582" name="Text Box 6"/>
          <p:cNvSpPr txBox="1">
            <a:spLocks noChangeArrowheads="1"/>
          </p:cNvSpPr>
          <p:nvPr/>
        </p:nvSpPr>
        <p:spPr bwMode="auto">
          <a:xfrm>
            <a:off x="533400" y="4648200"/>
            <a:ext cx="8077200"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a:t>However, note that the Maxent software generates AUC statistics using ‘background’ rather than absence data, so the maximum achievable AUC score is &lt;1 (see Phillips et al. 2006).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91BB0EFB-8469-43A2-B4D7-99AA33675E7D}"/>
              </a:ext>
            </a:extLst>
          </p:cNvPr>
          <p:cNvSpPr txBox="1">
            <a:spLocks noChangeArrowheads="1"/>
          </p:cNvSpPr>
          <p:nvPr/>
        </p:nvSpPr>
        <p:spPr bwMode="auto">
          <a:xfrm>
            <a:off x="838200" y="3505200"/>
            <a:ext cx="1295400" cy="347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70000"/>
              </a:lnSpc>
              <a:spcBef>
                <a:spcPct val="50000"/>
              </a:spcBef>
            </a:pPr>
            <a:r>
              <a:rPr lang="en-GB" i="1" dirty="0"/>
              <a:t>Outline:</a:t>
            </a:r>
            <a:endParaRPr lang="en-GB" dirty="0"/>
          </a:p>
        </p:txBody>
      </p:sp>
      <p:sp>
        <p:nvSpPr>
          <p:cNvPr id="7" name="Rectangle 16">
            <a:extLst>
              <a:ext uri="{FF2B5EF4-FFF2-40B4-BE49-F238E27FC236}">
                <a16:creationId xmlns:a16="http://schemas.microsoft.com/office/drawing/2014/main" id="{143C84F2-BF6F-4866-9DF8-E18DC3D97B49}"/>
              </a:ext>
            </a:extLst>
          </p:cNvPr>
          <p:cNvSpPr>
            <a:spLocks noChangeArrowheads="1"/>
          </p:cNvSpPr>
          <p:nvPr/>
        </p:nvSpPr>
        <p:spPr bwMode="auto">
          <a:xfrm>
            <a:off x="762000" y="3962400"/>
            <a:ext cx="76962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609600" indent="-609600">
              <a:lnSpc>
                <a:spcPct val="90000"/>
              </a:lnSpc>
              <a:spcBef>
                <a:spcPct val="20000"/>
              </a:spcBef>
              <a:buFontTx/>
              <a:buAutoNum type="arabicPeriod"/>
            </a:pPr>
            <a:r>
              <a:rPr lang="en-US" dirty="0"/>
              <a:t>Maxent model tuning</a:t>
            </a:r>
          </a:p>
          <a:p>
            <a:pPr marL="609600" indent="-609600">
              <a:lnSpc>
                <a:spcPct val="90000"/>
              </a:lnSpc>
              <a:spcBef>
                <a:spcPct val="20000"/>
              </a:spcBef>
              <a:buFontTx/>
              <a:buAutoNum type="arabicPeriod"/>
            </a:pPr>
            <a:r>
              <a:rPr lang="en-US" dirty="0"/>
              <a:t>Model validation</a:t>
            </a:r>
          </a:p>
          <a:p>
            <a:pPr marL="609600" indent="-609600">
              <a:lnSpc>
                <a:spcPct val="90000"/>
              </a:lnSpc>
              <a:spcBef>
                <a:spcPct val="20000"/>
              </a:spcBef>
              <a:buFontTx/>
              <a:buAutoNum type="arabicPeriod"/>
            </a:pPr>
            <a:r>
              <a:rPr lang="en-US" dirty="0"/>
              <a:t>Model evaluation</a:t>
            </a:r>
          </a:p>
          <a:p>
            <a:pPr marL="609600" indent="-609600">
              <a:lnSpc>
                <a:spcPct val="90000"/>
              </a:lnSpc>
              <a:spcBef>
                <a:spcPct val="20000"/>
              </a:spcBef>
              <a:buFontTx/>
              <a:buAutoNum type="arabicPeriod"/>
            </a:pPr>
            <a:r>
              <a:rPr lang="en-US" dirty="0"/>
              <a:t>Evaluation statistics</a:t>
            </a:r>
          </a:p>
          <a:p>
            <a:pPr marL="609600" indent="-609600">
              <a:lnSpc>
                <a:spcPct val="90000"/>
              </a:lnSpc>
              <a:spcBef>
                <a:spcPct val="20000"/>
              </a:spcBef>
              <a:buFontTx/>
              <a:buAutoNum type="arabicPeriod"/>
            </a:pPr>
            <a:r>
              <a:rPr lang="en-US" dirty="0">
                <a:solidFill>
                  <a:srgbClr val="FF0000"/>
                </a:solidFill>
              </a:rPr>
              <a:t>Model complexity and advanced considerations</a:t>
            </a:r>
          </a:p>
        </p:txBody>
      </p:sp>
      <p:pic>
        <p:nvPicPr>
          <p:cNvPr id="4" name="Picture 3" descr="Header + Footer Horizontal CBC.jpg">
            <a:extLst>
              <a:ext uri="{FF2B5EF4-FFF2-40B4-BE49-F238E27FC236}">
                <a16:creationId xmlns:a16="http://schemas.microsoft.com/office/drawing/2014/main" id="{C8FE5C75-880F-48D7-B259-E5E3CB1AC31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45622"/>
          </a:xfrm>
          <a:prstGeom prst="rect">
            <a:avLst/>
          </a:prstGeom>
        </p:spPr>
      </p:pic>
    </p:spTree>
    <p:extLst>
      <p:ext uri="{BB962C8B-B14F-4D97-AF65-F5344CB8AC3E}">
        <p14:creationId xmlns:p14="http://schemas.microsoft.com/office/powerpoint/2010/main" val="64663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considerations</a:t>
            </a:r>
          </a:p>
        </p:txBody>
      </p:sp>
      <p:sp>
        <p:nvSpPr>
          <p:cNvPr id="3" name="Content Placeholder 2"/>
          <p:cNvSpPr>
            <a:spLocks noGrp="1"/>
          </p:cNvSpPr>
          <p:nvPr>
            <p:ph idx="1"/>
          </p:nvPr>
        </p:nvSpPr>
        <p:spPr>
          <a:xfrm>
            <a:off x="457200" y="1600200"/>
            <a:ext cx="8229600" cy="4876800"/>
          </a:xfrm>
        </p:spPr>
        <p:txBody>
          <a:bodyPr>
            <a:normAutofit/>
          </a:bodyPr>
          <a:lstStyle/>
          <a:p>
            <a:r>
              <a:rPr lang="en-US" dirty="0"/>
              <a:t>Model complexity:</a:t>
            </a:r>
          </a:p>
          <a:p>
            <a:pPr lvl="1"/>
            <a:r>
              <a:rPr lang="en-US" dirty="0"/>
              <a:t>Occurrence data suffer from (among other things):</a:t>
            </a:r>
          </a:p>
          <a:p>
            <a:pPr lvl="2"/>
            <a:r>
              <a:rPr lang="en-US" dirty="0"/>
              <a:t>Biased sampling across geography</a:t>
            </a:r>
          </a:p>
          <a:p>
            <a:pPr lvl="2"/>
            <a:r>
              <a:rPr lang="en-US" dirty="0"/>
              <a:t>Which may also be biased in environmental space</a:t>
            </a:r>
          </a:p>
          <a:p>
            <a:r>
              <a:rPr lang="en-US" dirty="0"/>
              <a:t>Overly complex models may </a:t>
            </a:r>
            <a:r>
              <a:rPr lang="en-US" dirty="0" err="1"/>
              <a:t>overfit</a:t>
            </a:r>
            <a:r>
              <a:rPr lang="en-US" dirty="0"/>
              <a:t> to this bias (or to noise) </a:t>
            </a:r>
          </a:p>
          <a:p>
            <a:pPr lvl="1"/>
            <a:r>
              <a:rPr lang="en-US" dirty="0"/>
              <a:t>What is overly complex?</a:t>
            </a:r>
          </a:p>
          <a:p>
            <a:pPr lvl="2"/>
            <a:r>
              <a:rPr lang="en-US" dirty="0"/>
              <a:t>Number of variables, feature classes considered, level of regularization</a:t>
            </a:r>
          </a:p>
        </p:txBody>
      </p:sp>
    </p:spTree>
    <p:extLst>
      <p:ext uri="{BB962C8B-B14F-4D97-AF65-F5344CB8AC3E}">
        <p14:creationId xmlns:p14="http://schemas.microsoft.com/office/powerpoint/2010/main" val="870338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err="1"/>
              <a:t>Overfitting</a:t>
            </a:r>
            <a:endParaRPr lang="en-US" dirty="0"/>
          </a:p>
        </p:txBody>
      </p:sp>
      <p:pic>
        <p:nvPicPr>
          <p:cNvPr id="5" name="Picture 4"/>
          <p:cNvPicPr>
            <a:picLocks noChangeAspect="1"/>
          </p:cNvPicPr>
          <p:nvPr/>
        </p:nvPicPr>
        <p:blipFill rotWithShape="1">
          <a:blip r:embed="rId3"/>
          <a:srcRect t="9913"/>
          <a:stretch/>
        </p:blipFill>
        <p:spPr>
          <a:xfrm>
            <a:off x="381000" y="1129034"/>
            <a:ext cx="8394700" cy="5709120"/>
          </a:xfrm>
          <a:prstGeom prst="rect">
            <a:avLst/>
          </a:prstGeom>
        </p:spPr>
      </p:pic>
    </p:spTree>
    <p:extLst>
      <p:ext uri="{BB962C8B-B14F-4D97-AF65-F5344CB8AC3E}">
        <p14:creationId xmlns:p14="http://schemas.microsoft.com/office/powerpoint/2010/main" val="1975795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considerations</a:t>
            </a:r>
          </a:p>
        </p:txBody>
      </p:sp>
      <p:sp>
        <p:nvSpPr>
          <p:cNvPr id="3" name="Content Placeholder 2"/>
          <p:cNvSpPr>
            <a:spLocks noGrp="1"/>
          </p:cNvSpPr>
          <p:nvPr>
            <p:ph idx="1"/>
          </p:nvPr>
        </p:nvSpPr>
        <p:spPr>
          <a:xfrm>
            <a:off x="457200" y="1600200"/>
            <a:ext cx="8229600" cy="4876800"/>
          </a:xfrm>
        </p:spPr>
        <p:txBody>
          <a:bodyPr>
            <a:normAutofit/>
          </a:bodyPr>
          <a:lstStyle/>
          <a:p>
            <a:r>
              <a:rPr lang="en-US"/>
              <a:t>Background selection</a:t>
            </a:r>
            <a:endParaRPr lang="en-US" dirty="0"/>
          </a:p>
        </p:txBody>
      </p:sp>
    </p:spTree>
    <p:extLst>
      <p:ext uri="{BB962C8B-B14F-4D97-AF65-F5344CB8AC3E}">
        <p14:creationId xmlns:p14="http://schemas.microsoft.com/office/powerpoint/2010/main" val="1801772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considerations</a:t>
            </a:r>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r>
              <a:rPr lang="en-US" dirty="0" err="1"/>
              <a:t>ENMEval</a:t>
            </a:r>
            <a:r>
              <a:rPr lang="en-US" dirty="0"/>
              <a:t> R package </a:t>
            </a:r>
          </a:p>
          <a:p>
            <a:pPr lvl="1"/>
            <a:r>
              <a:rPr lang="en-US" dirty="0"/>
              <a:t>Try different regularization values, design spatially independent training and test datasets, feature classes, number of variables (</a:t>
            </a:r>
            <a:r>
              <a:rPr lang="en-US" dirty="0" err="1"/>
              <a:t>Muscarella</a:t>
            </a:r>
            <a:r>
              <a:rPr lang="en-US" dirty="0"/>
              <a:t> et al. 2014)</a:t>
            </a:r>
          </a:p>
          <a:p>
            <a:pPr lvl="1"/>
            <a:r>
              <a:rPr lang="en-US" dirty="0" err="1"/>
              <a:t>SDMToolbox</a:t>
            </a:r>
            <a:r>
              <a:rPr lang="en-US" dirty="0"/>
              <a:t> for ArcGIS also does some of this (Brown et al. 2014)</a:t>
            </a:r>
          </a:p>
          <a:p>
            <a:r>
              <a:rPr lang="en-US" dirty="0" err="1"/>
              <a:t>spThin</a:t>
            </a:r>
            <a:r>
              <a:rPr lang="en-US" dirty="0"/>
              <a:t> R package </a:t>
            </a:r>
          </a:p>
          <a:p>
            <a:pPr lvl="1"/>
            <a:r>
              <a:rPr lang="en-US" dirty="0"/>
              <a:t>thin occurrence records re: spatial autocorrelation bias (Aiello-</a:t>
            </a:r>
            <a:r>
              <a:rPr lang="en-US" dirty="0" err="1"/>
              <a:t>Lammens</a:t>
            </a:r>
            <a:r>
              <a:rPr lang="en-US" dirty="0"/>
              <a:t> et al. 2015)</a:t>
            </a:r>
          </a:p>
          <a:p>
            <a:r>
              <a:rPr lang="en-US" dirty="0"/>
              <a:t>Bias layer for </a:t>
            </a:r>
            <a:r>
              <a:rPr lang="en-US" dirty="0" err="1"/>
              <a:t>Maxent</a:t>
            </a:r>
            <a:endParaRPr lang="en-US" dirty="0"/>
          </a:p>
          <a:p>
            <a:pPr lvl="1"/>
            <a:r>
              <a:rPr lang="en-US" dirty="0"/>
              <a:t>for known sampling bias masking (Phillips et al. 2009)</a:t>
            </a:r>
          </a:p>
        </p:txBody>
      </p:sp>
    </p:spTree>
    <p:extLst>
      <p:ext uri="{BB962C8B-B14F-4D97-AF65-F5344CB8AC3E}">
        <p14:creationId xmlns:p14="http://schemas.microsoft.com/office/powerpoint/2010/main" val="1914298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Feature Classes</a:t>
            </a:r>
          </a:p>
        </p:txBody>
      </p:sp>
      <p:pic>
        <p:nvPicPr>
          <p:cNvPr id="5" name="Picture 4"/>
          <p:cNvPicPr>
            <a:picLocks noChangeAspect="1"/>
          </p:cNvPicPr>
          <p:nvPr/>
        </p:nvPicPr>
        <p:blipFill>
          <a:blip r:embed="rId2"/>
          <a:stretch>
            <a:fillRect/>
          </a:stretch>
        </p:blipFill>
        <p:spPr>
          <a:xfrm>
            <a:off x="914400" y="838200"/>
            <a:ext cx="7315200" cy="6159500"/>
          </a:xfrm>
          <a:prstGeom prst="rect">
            <a:avLst/>
          </a:prstGeom>
        </p:spPr>
      </p:pic>
    </p:spTree>
    <p:extLst>
      <p:ext uri="{BB962C8B-B14F-4D97-AF65-F5344CB8AC3E}">
        <p14:creationId xmlns:p14="http://schemas.microsoft.com/office/powerpoint/2010/main" val="3993450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52400" y="152400"/>
            <a:ext cx="8839200" cy="707886"/>
          </a:xfrm>
          <a:prstGeom prst="rect">
            <a:avLst/>
          </a:prstGeom>
          <a:noFill/>
        </p:spPr>
        <p:txBody>
          <a:bodyPr wrap="square" rtlCol="0">
            <a:spAutoFit/>
          </a:bodyPr>
          <a:lstStyle/>
          <a:p>
            <a:pPr algn="ctr"/>
            <a:r>
              <a:rPr lang="en-US" sz="4000" b="1" dirty="0"/>
              <a:t>Model Complexity vs. Generality</a:t>
            </a:r>
          </a:p>
        </p:txBody>
      </p:sp>
      <p:sp>
        <p:nvSpPr>
          <p:cNvPr id="5" name="TextBox 4"/>
          <p:cNvSpPr txBox="1"/>
          <p:nvPr/>
        </p:nvSpPr>
        <p:spPr>
          <a:xfrm rot="16200000">
            <a:off x="-539234" y="3571358"/>
            <a:ext cx="3581400" cy="369332"/>
          </a:xfrm>
          <a:prstGeom prst="rect">
            <a:avLst/>
          </a:prstGeom>
          <a:noFill/>
        </p:spPr>
        <p:txBody>
          <a:bodyPr wrap="square" rtlCol="0">
            <a:spAutoFit/>
          </a:bodyPr>
          <a:lstStyle/>
          <a:p>
            <a:r>
              <a:rPr lang="en-US" dirty="0"/>
              <a:t>Environmental variable 1</a:t>
            </a:r>
          </a:p>
        </p:txBody>
      </p:sp>
      <p:sp>
        <p:nvSpPr>
          <p:cNvPr id="14" name="TextBox 13"/>
          <p:cNvSpPr txBox="1"/>
          <p:nvPr/>
        </p:nvSpPr>
        <p:spPr>
          <a:xfrm>
            <a:off x="2514600" y="6410676"/>
            <a:ext cx="3581400" cy="369332"/>
          </a:xfrm>
          <a:prstGeom prst="rect">
            <a:avLst/>
          </a:prstGeom>
          <a:noFill/>
        </p:spPr>
        <p:txBody>
          <a:bodyPr wrap="square" rtlCol="0">
            <a:spAutoFit/>
          </a:bodyPr>
          <a:lstStyle/>
          <a:p>
            <a:r>
              <a:rPr lang="en-US" dirty="0"/>
              <a:t>Environmental variable 2</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37" y="1208086"/>
            <a:ext cx="564832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6" y="1208085"/>
            <a:ext cx="564832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3837" y="1208084"/>
            <a:ext cx="564832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837" y="1195384"/>
            <a:ext cx="564832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195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 y="228600"/>
            <a:ext cx="6702778" cy="6273800"/>
          </a:xfrm>
          <a:prstGeom prst="rect">
            <a:avLst/>
          </a:prstGeom>
        </p:spPr>
      </p:pic>
    </p:spTree>
    <p:extLst>
      <p:ext uri="{BB962C8B-B14F-4D97-AF65-F5344CB8AC3E}">
        <p14:creationId xmlns:p14="http://schemas.microsoft.com/office/powerpoint/2010/main" val="3467084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152400"/>
            <a:ext cx="8839200" cy="707886"/>
          </a:xfrm>
          <a:prstGeom prst="rect">
            <a:avLst/>
          </a:prstGeom>
          <a:noFill/>
        </p:spPr>
        <p:txBody>
          <a:bodyPr wrap="square" rtlCol="0">
            <a:spAutoFit/>
          </a:bodyPr>
          <a:lstStyle/>
          <a:p>
            <a:pPr algn="ctr"/>
            <a:r>
              <a:rPr lang="en-US" sz="4000" b="1" dirty="0"/>
              <a:t>Model Selection</a:t>
            </a:r>
          </a:p>
        </p:txBody>
      </p:sp>
      <p:sp>
        <p:nvSpPr>
          <p:cNvPr id="7" name="TextBox 6"/>
          <p:cNvSpPr txBox="1"/>
          <p:nvPr/>
        </p:nvSpPr>
        <p:spPr>
          <a:xfrm>
            <a:off x="304800" y="754559"/>
            <a:ext cx="3886200" cy="769441"/>
          </a:xfrm>
          <a:prstGeom prst="rect">
            <a:avLst/>
          </a:prstGeom>
          <a:noFill/>
        </p:spPr>
        <p:txBody>
          <a:bodyPr wrap="square" rtlCol="0">
            <a:spAutoFit/>
          </a:bodyPr>
          <a:lstStyle/>
          <a:p>
            <a:pPr algn="ctr"/>
            <a:r>
              <a:rPr lang="en-US" sz="4400" b="1" dirty="0"/>
              <a:t>Complex</a:t>
            </a:r>
          </a:p>
        </p:txBody>
      </p:sp>
      <p:sp>
        <p:nvSpPr>
          <p:cNvPr id="9" name="TextBox 8"/>
          <p:cNvSpPr txBox="1"/>
          <p:nvPr/>
        </p:nvSpPr>
        <p:spPr>
          <a:xfrm>
            <a:off x="4969314" y="754559"/>
            <a:ext cx="3886200" cy="769441"/>
          </a:xfrm>
          <a:prstGeom prst="rect">
            <a:avLst/>
          </a:prstGeom>
          <a:noFill/>
        </p:spPr>
        <p:txBody>
          <a:bodyPr wrap="square" rtlCol="0">
            <a:spAutoFit/>
          </a:bodyPr>
          <a:lstStyle/>
          <a:p>
            <a:pPr algn="ctr"/>
            <a:r>
              <a:rPr lang="en-US" sz="4400" b="1" dirty="0"/>
              <a:t>Simple</a:t>
            </a:r>
          </a:p>
        </p:txBody>
      </p:sp>
      <p:pic>
        <p:nvPicPr>
          <p:cNvPr id="9218" name="Picture 2" descr="C:\Users\peter_000\Downloads\simp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1520" y="1447800"/>
            <a:ext cx="3181787" cy="4117606"/>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peter_000\Downloads\comple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064" y="1447800"/>
            <a:ext cx="3167066" cy="409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77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own Arrow 9">
            <a:extLst>
              <a:ext uri="{FF2B5EF4-FFF2-40B4-BE49-F238E27FC236}">
                <a16:creationId xmlns:a16="http://schemas.microsoft.com/office/drawing/2014/main" id="{42BA2F60-C2DC-4395-9AEC-7C341C8EF520}"/>
              </a:ext>
            </a:extLst>
          </p:cNvPr>
          <p:cNvSpPr/>
          <p:nvPr/>
        </p:nvSpPr>
        <p:spPr>
          <a:xfrm rot="16200000">
            <a:off x="3407085" y="3218626"/>
            <a:ext cx="813267" cy="6088569"/>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C000"/>
              </a:solidFill>
            </a:endParaRPr>
          </a:p>
        </p:txBody>
      </p:sp>
      <p:sp>
        <p:nvSpPr>
          <p:cNvPr id="5" name="TextBox 4"/>
          <p:cNvSpPr txBox="1"/>
          <p:nvPr/>
        </p:nvSpPr>
        <p:spPr>
          <a:xfrm>
            <a:off x="152400" y="663714"/>
            <a:ext cx="8839200" cy="707886"/>
          </a:xfrm>
          <a:prstGeom prst="rect">
            <a:avLst/>
          </a:prstGeom>
          <a:noFill/>
        </p:spPr>
        <p:txBody>
          <a:bodyPr wrap="square" rtlCol="0">
            <a:spAutoFit/>
          </a:bodyPr>
          <a:lstStyle/>
          <a:p>
            <a:pPr algn="ctr"/>
            <a:r>
              <a:rPr lang="en-US" sz="4000" b="1" dirty="0"/>
              <a:t>Model Tuning</a:t>
            </a:r>
          </a:p>
        </p:txBody>
      </p:sp>
      <p:sp>
        <p:nvSpPr>
          <p:cNvPr id="6" name="TextBox 5"/>
          <p:cNvSpPr txBox="1"/>
          <p:nvPr/>
        </p:nvSpPr>
        <p:spPr>
          <a:xfrm>
            <a:off x="27709" y="1371600"/>
            <a:ext cx="8839200" cy="646331"/>
          </a:xfrm>
          <a:prstGeom prst="rect">
            <a:avLst/>
          </a:prstGeom>
          <a:noFill/>
        </p:spPr>
        <p:txBody>
          <a:bodyPr wrap="square" rtlCol="0">
            <a:spAutoFit/>
          </a:bodyPr>
          <a:lstStyle/>
          <a:p>
            <a:r>
              <a:rPr lang="en-US" sz="3600" b="1" dirty="0"/>
              <a:t>Two settings in Maxent (in </a:t>
            </a:r>
            <a:r>
              <a:rPr lang="en-US" sz="3600" b="1" dirty="0" err="1"/>
              <a:t>ENMeval</a:t>
            </a:r>
            <a:r>
              <a:rPr lang="en-US" sz="3600" b="1" dirty="0"/>
              <a:t>):</a:t>
            </a:r>
          </a:p>
        </p:txBody>
      </p:sp>
      <p:sp>
        <p:nvSpPr>
          <p:cNvPr id="7" name="TextBox 6"/>
          <p:cNvSpPr txBox="1"/>
          <p:nvPr/>
        </p:nvSpPr>
        <p:spPr>
          <a:xfrm>
            <a:off x="152400" y="1981200"/>
            <a:ext cx="8229600" cy="584775"/>
          </a:xfrm>
          <a:prstGeom prst="rect">
            <a:avLst/>
          </a:prstGeom>
          <a:noFill/>
        </p:spPr>
        <p:txBody>
          <a:bodyPr wrap="square" rtlCol="0">
            <a:spAutoFit/>
          </a:bodyPr>
          <a:lstStyle/>
          <a:p>
            <a:r>
              <a:rPr lang="en-US" sz="3200" b="1" dirty="0"/>
              <a:t>Regularization multiplier:</a:t>
            </a:r>
          </a:p>
        </p:txBody>
      </p:sp>
      <p:sp>
        <p:nvSpPr>
          <p:cNvPr id="8" name="TextBox 7"/>
          <p:cNvSpPr txBox="1"/>
          <p:nvPr/>
        </p:nvSpPr>
        <p:spPr>
          <a:xfrm>
            <a:off x="27709" y="2514600"/>
            <a:ext cx="9040091" cy="830997"/>
          </a:xfrm>
          <a:prstGeom prst="rect">
            <a:avLst/>
          </a:prstGeom>
          <a:noFill/>
        </p:spPr>
        <p:txBody>
          <a:bodyPr wrap="square" rtlCol="0">
            <a:spAutoFit/>
          </a:bodyPr>
          <a:lstStyle/>
          <a:p>
            <a:r>
              <a:rPr lang="en-US" b="1" dirty="0"/>
              <a:t>	Increasing regularization increases </a:t>
            </a:r>
          </a:p>
          <a:p>
            <a:r>
              <a:rPr lang="en-US" b="1" dirty="0"/>
              <a:t>	penalties on model complexity</a:t>
            </a:r>
          </a:p>
        </p:txBody>
      </p:sp>
      <p:sp>
        <p:nvSpPr>
          <p:cNvPr id="11" name="TextBox 10">
            <a:extLst>
              <a:ext uri="{FF2B5EF4-FFF2-40B4-BE49-F238E27FC236}">
                <a16:creationId xmlns:a16="http://schemas.microsoft.com/office/drawing/2014/main" id="{721E5FB5-5309-4595-827D-B32419C1A531}"/>
              </a:ext>
            </a:extLst>
          </p:cNvPr>
          <p:cNvSpPr txBox="1"/>
          <p:nvPr/>
        </p:nvSpPr>
        <p:spPr>
          <a:xfrm>
            <a:off x="152400" y="3316069"/>
            <a:ext cx="8229600" cy="584775"/>
          </a:xfrm>
          <a:prstGeom prst="rect">
            <a:avLst/>
          </a:prstGeom>
          <a:noFill/>
        </p:spPr>
        <p:txBody>
          <a:bodyPr wrap="square" rtlCol="0">
            <a:spAutoFit/>
          </a:bodyPr>
          <a:lstStyle/>
          <a:p>
            <a:r>
              <a:rPr lang="en-US" sz="3200" b="1" dirty="0"/>
              <a:t>Feature classes</a:t>
            </a:r>
          </a:p>
        </p:txBody>
      </p:sp>
      <p:sp>
        <p:nvSpPr>
          <p:cNvPr id="12" name="TextBox 11">
            <a:extLst>
              <a:ext uri="{FF2B5EF4-FFF2-40B4-BE49-F238E27FC236}">
                <a16:creationId xmlns:a16="http://schemas.microsoft.com/office/drawing/2014/main" id="{56EF3551-A21A-450E-9065-3CC07AB3630C}"/>
              </a:ext>
            </a:extLst>
          </p:cNvPr>
          <p:cNvSpPr txBox="1"/>
          <p:nvPr/>
        </p:nvSpPr>
        <p:spPr>
          <a:xfrm>
            <a:off x="457200" y="3809524"/>
            <a:ext cx="5638800" cy="523220"/>
          </a:xfrm>
          <a:prstGeom prst="rect">
            <a:avLst/>
          </a:prstGeom>
          <a:noFill/>
        </p:spPr>
        <p:txBody>
          <a:bodyPr wrap="square" rtlCol="0">
            <a:spAutoFit/>
          </a:bodyPr>
          <a:lstStyle/>
          <a:p>
            <a:pPr algn="ctr"/>
            <a:r>
              <a:rPr lang="en-US" sz="2800" b="1" dirty="0"/>
              <a:t>Allows </a:t>
            </a:r>
            <a:r>
              <a:rPr lang="en-US" b="1" dirty="0"/>
              <a:t>flexibility</a:t>
            </a:r>
            <a:r>
              <a:rPr lang="en-US" sz="2800" b="1" dirty="0"/>
              <a:t> of model response</a:t>
            </a:r>
          </a:p>
        </p:txBody>
      </p:sp>
      <p:sp>
        <p:nvSpPr>
          <p:cNvPr id="15" name="TextBox 14">
            <a:extLst>
              <a:ext uri="{FF2B5EF4-FFF2-40B4-BE49-F238E27FC236}">
                <a16:creationId xmlns:a16="http://schemas.microsoft.com/office/drawing/2014/main" id="{470609E1-F370-4F7C-9B13-ABE859793859}"/>
              </a:ext>
            </a:extLst>
          </p:cNvPr>
          <p:cNvSpPr txBox="1"/>
          <p:nvPr/>
        </p:nvSpPr>
        <p:spPr>
          <a:xfrm>
            <a:off x="2514600" y="6457890"/>
            <a:ext cx="3623241" cy="400110"/>
          </a:xfrm>
          <a:prstGeom prst="rect">
            <a:avLst/>
          </a:prstGeom>
          <a:noFill/>
        </p:spPr>
        <p:txBody>
          <a:bodyPr wrap="square" rtlCol="0">
            <a:spAutoFit/>
          </a:bodyPr>
          <a:lstStyle/>
          <a:p>
            <a:r>
              <a:rPr lang="en-US" sz="2000" b="1" dirty="0"/>
              <a:t>Increasing complexity</a:t>
            </a:r>
          </a:p>
        </p:txBody>
      </p:sp>
      <p:sp>
        <p:nvSpPr>
          <p:cNvPr id="16" name="TextBox 15">
            <a:extLst>
              <a:ext uri="{FF2B5EF4-FFF2-40B4-BE49-F238E27FC236}">
                <a16:creationId xmlns:a16="http://schemas.microsoft.com/office/drawing/2014/main" id="{73B87832-F7CF-40D9-B657-56D1CFC22E69}"/>
              </a:ext>
            </a:extLst>
          </p:cNvPr>
          <p:cNvSpPr txBox="1"/>
          <p:nvPr/>
        </p:nvSpPr>
        <p:spPr>
          <a:xfrm rot="18520197">
            <a:off x="820833" y="5322691"/>
            <a:ext cx="925253" cy="400110"/>
          </a:xfrm>
          <a:prstGeom prst="rect">
            <a:avLst/>
          </a:prstGeom>
          <a:noFill/>
        </p:spPr>
        <p:txBody>
          <a:bodyPr wrap="none" rtlCol="0">
            <a:spAutoFit/>
          </a:bodyPr>
          <a:lstStyle/>
          <a:p>
            <a:r>
              <a:rPr lang="en-US" sz="2000" b="1" dirty="0"/>
              <a:t>Linear</a:t>
            </a:r>
          </a:p>
        </p:txBody>
      </p:sp>
      <p:sp>
        <p:nvSpPr>
          <p:cNvPr id="17" name="TextBox 16">
            <a:extLst>
              <a:ext uri="{FF2B5EF4-FFF2-40B4-BE49-F238E27FC236}">
                <a16:creationId xmlns:a16="http://schemas.microsoft.com/office/drawing/2014/main" id="{35972635-09E5-4F48-A0C3-C86E6F2A282E}"/>
              </a:ext>
            </a:extLst>
          </p:cNvPr>
          <p:cNvSpPr txBox="1"/>
          <p:nvPr/>
        </p:nvSpPr>
        <p:spPr>
          <a:xfrm rot="18520197">
            <a:off x="2044366" y="5179006"/>
            <a:ext cx="1308371" cy="400110"/>
          </a:xfrm>
          <a:prstGeom prst="rect">
            <a:avLst/>
          </a:prstGeom>
          <a:noFill/>
        </p:spPr>
        <p:txBody>
          <a:bodyPr wrap="none" rtlCol="0">
            <a:spAutoFit/>
          </a:bodyPr>
          <a:lstStyle/>
          <a:p>
            <a:r>
              <a:rPr lang="en-US" sz="2000" b="1" dirty="0"/>
              <a:t>Quadratic</a:t>
            </a:r>
          </a:p>
        </p:txBody>
      </p:sp>
      <p:sp>
        <p:nvSpPr>
          <p:cNvPr id="18" name="TextBox 17">
            <a:extLst>
              <a:ext uri="{FF2B5EF4-FFF2-40B4-BE49-F238E27FC236}">
                <a16:creationId xmlns:a16="http://schemas.microsoft.com/office/drawing/2014/main" id="{3DB6CEE9-E867-467C-90D8-1D63F1BF85E5}"/>
              </a:ext>
            </a:extLst>
          </p:cNvPr>
          <p:cNvSpPr txBox="1"/>
          <p:nvPr/>
        </p:nvSpPr>
        <p:spPr>
          <a:xfrm rot="18520197">
            <a:off x="3656471" y="5324923"/>
            <a:ext cx="838691" cy="400110"/>
          </a:xfrm>
          <a:prstGeom prst="rect">
            <a:avLst/>
          </a:prstGeom>
          <a:noFill/>
        </p:spPr>
        <p:txBody>
          <a:bodyPr wrap="none" rtlCol="0">
            <a:spAutoFit/>
          </a:bodyPr>
          <a:lstStyle/>
          <a:p>
            <a:r>
              <a:rPr lang="en-US" sz="2000" b="1" dirty="0"/>
              <a:t>Hinge</a:t>
            </a:r>
          </a:p>
        </p:txBody>
      </p:sp>
      <p:sp>
        <p:nvSpPr>
          <p:cNvPr id="19" name="TextBox 18">
            <a:extLst>
              <a:ext uri="{FF2B5EF4-FFF2-40B4-BE49-F238E27FC236}">
                <a16:creationId xmlns:a16="http://schemas.microsoft.com/office/drawing/2014/main" id="{C12D442A-78EF-4500-A57C-C10DB2837476}"/>
              </a:ext>
            </a:extLst>
          </p:cNvPr>
          <p:cNvSpPr txBox="1"/>
          <p:nvPr/>
        </p:nvSpPr>
        <p:spPr>
          <a:xfrm rot="18520197">
            <a:off x="4445691" y="4756128"/>
            <a:ext cx="2318455" cy="400110"/>
          </a:xfrm>
          <a:prstGeom prst="rect">
            <a:avLst/>
          </a:prstGeom>
          <a:noFill/>
        </p:spPr>
        <p:txBody>
          <a:bodyPr wrap="none" rtlCol="0">
            <a:spAutoFit/>
          </a:bodyPr>
          <a:lstStyle/>
          <a:p>
            <a:r>
              <a:rPr lang="en-US" sz="2000" b="1" dirty="0"/>
              <a:t>Linear + Quadratic</a:t>
            </a:r>
          </a:p>
        </p:txBody>
      </p:sp>
      <p:sp>
        <p:nvSpPr>
          <p:cNvPr id="20" name="TextBox 19">
            <a:extLst>
              <a:ext uri="{FF2B5EF4-FFF2-40B4-BE49-F238E27FC236}">
                <a16:creationId xmlns:a16="http://schemas.microsoft.com/office/drawing/2014/main" id="{3C228814-F3D3-4E10-AA0B-EFAEAFDFD35C}"/>
              </a:ext>
            </a:extLst>
          </p:cNvPr>
          <p:cNvSpPr txBox="1"/>
          <p:nvPr/>
        </p:nvSpPr>
        <p:spPr>
          <a:xfrm rot="18520197">
            <a:off x="5411836" y="4483248"/>
            <a:ext cx="2994731" cy="400110"/>
          </a:xfrm>
          <a:prstGeom prst="rect">
            <a:avLst/>
          </a:prstGeom>
          <a:noFill/>
        </p:spPr>
        <p:txBody>
          <a:bodyPr wrap="none" rtlCol="0">
            <a:spAutoFit/>
          </a:bodyPr>
          <a:lstStyle/>
          <a:p>
            <a:r>
              <a:rPr lang="en-US" sz="2000" b="1" dirty="0" err="1"/>
              <a:t>Linear+Quadratic+Hinge</a:t>
            </a:r>
            <a:endParaRPr lang="en-US" sz="2000" b="1" dirty="0"/>
          </a:p>
        </p:txBody>
      </p:sp>
      <p:sp>
        <p:nvSpPr>
          <p:cNvPr id="21" name="TextBox 20">
            <a:extLst>
              <a:ext uri="{FF2B5EF4-FFF2-40B4-BE49-F238E27FC236}">
                <a16:creationId xmlns:a16="http://schemas.microsoft.com/office/drawing/2014/main" id="{A6FA7208-E5E6-4624-A041-B4619AE79627}"/>
              </a:ext>
            </a:extLst>
          </p:cNvPr>
          <p:cNvSpPr txBox="1"/>
          <p:nvPr/>
        </p:nvSpPr>
        <p:spPr>
          <a:xfrm>
            <a:off x="6068291" y="2523559"/>
            <a:ext cx="2923309" cy="584775"/>
          </a:xfrm>
          <a:prstGeom prst="rect">
            <a:avLst/>
          </a:prstGeom>
          <a:noFill/>
        </p:spPr>
        <p:txBody>
          <a:bodyPr wrap="square" rtlCol="0">
            <a:spAutoFit/>
          </a:bodyPr>
          <a:lstStyle/>
          <a:p>
            <a:r>
              <a:rPr lang="en-US" sz="3200" dirty="0"/>
              <a:t>0 </a:t>
            </a:r>
            <a:r>
              <a:rPr lang="en-US" sz="3200" dirty="0">
                <a:sym typeface="Wingdings" panose="05000000000000000000" pitchFamily="2" charset="2"/>
              </a:rPr>
              <a:t> </a:t>
            </a:r>
            <a:r>
              <a:rPr lang="en-US" sz="3200" dirty="0"/>
              <a:t>?</a:t>
            </a:r>
          </a:p>
        </p:txBody>
      </p:sp>
    </p:spTree>
    <p:extLst>
      <p:ext uri="{BB962C8B-B14F-4D97-AF65-F5344CB8AC3E}">
        <p14:creationId xmlns:p14="http://schemas.microsoft.com/office/powerpoint/2010/main" val="2058190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
            <a:extLst>
              <a:ext uri="{FF2B5EF4-FFF2-40B4-BE49-F238E27FC236}">
                <a16:creationId xmlns:a16="http://schemas.microsoft.com/office/drawing/2014/main" id="{AD85A44D-47BC-401C-9D81-5048769B636E}"/>
              </a:ext>
            </a:extLst>
          </p:cNvPr>
          <p:cNvSpPr txBox="1">
            <a:spLocks noChangeArrowheads="1"/>
          </p:cNvSpPr>
          <p:nvPr/>
        </p:nvSpPr>
        <p:spPr bwMode="auto">
          <a:xfrm>
            <a:off x="838200" y="3505200"/>
            <a:ext cx="1295400" cy="347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70000"/>
              </a:lnSpc>
              <a:spcBef>
                <a:spcPct val="50000"/>
              </a:spcBef>
            </a:pPr>
            <a:r>
              <a:rPr lang="en-GB" i="1" dirty="0"/>
              <a:t>Outline:</a:t>
            </a:r>
            <a:endParaRPr lang="en-GB" dirty="0"/>
          </a:p>
        </p:txBody>
      </p:sp>
      <p:sp>
        <p:nvSpPr>
          <p:cNvPr id="5" name="Rectangle 16">
            <a:extLst>
              <a:ext uri="{FF2B5EF4-FFF2-40B4-BE49-F238E27FC236}">
                <a16:creationId xmlns:a16="http://schemas.microsoft.com/office/drawing/2014/main" id="{FF04475D-1242-4DB1-ADCE-30B0D9CD23CA}"/>
              </a:ext>
            </a:extLst>
          </p:cNvPr>
          <p:cNvSpPr>
            <a:spLocks noChangeArrowheads="1"/>
          </p:cNvSpPr>
          <p:nvPr/>
        </p:nvSpPr>
        <p:spPr bwMode="auto">
          <a:xfrm>
            <a:off x="762000" y="3962400"/>
            <a:ext cx="76962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609600" indent="-609600">
              <a:lnSpc>
                <a:spcPct val="90000"/>
              </a:lnSpc>
              <a:spcBef>
                <a:spcPct val="20000"/>
              </a:spcBef>
              <a:buFontTx/>
              <a:buAutoNum type="arabicPeriod"/>
            </a:pPr>
            <a:r>
              <a:rPr lang="en-US" dirty="0"/>
              <a:t>Maxent model tuning</a:t>
            </a:r>
          </a:p>
          <a:p>
            <a:pPr marL="609600" indent="-609600">
              <a:lnSpc>
                <a:spcPct val="90000"/>
              </a:lnSpc>
              <a:spcBef>
                <a:spcPct val="20000"/>
              </a:spcBef>
              <a:buFontTx/>
              <a:buAutoNum type="arabicPeriod"/>
            </a:pPr>
            <a:r>
              <a:rPr lang="en-US" dirty="0">
                <a:solidFill>
                  <a:srgbClr val="FF0000"/>
                </a:solidFill>
              </a:rPr>
              <a:t>Model validation</a:t>
            </a:r>
          </a:p>
          <a:p>
            <a:pPr marL="609600" indent="-609600">
              <a:lnSpc>
                <a:spcPct val="90000"/>
              </a:lnSpc>
              <a:spcBef>
                <a:spcPct val="20000"/>
              </a:spcBef>
              <a:buFontTx/>
              <a:buAutoNum type="arabicPeriod"/>
            </a:pPr>
            <a:r>
              <a:rPr lang="en-US" dirty="0"/>
              <a:t>Model evaluation</a:t>
            </a:r>
          </a:p>
          <a:p>
            <a:pPr marL="609600" indent="-609600">
              <a:lnSpc>
                <a:spcPct val="90000"/>
              </a:lnSpc>
              <a:spcBef>
                <a:spcPct val="20000"/>
              </a:spcBef>
              <a:buFontTx/>
              <a:buAutoNum type="arabicPeriod"/>
            </a:pPr>
            <a:r>
              <a:rPr lang="en-US" dirty="0"/>
              <a:t>Evaluation statistics</a:t>
            </a:r>
          </a:p>
          <a:p>
            <a:pPr marL="609600" indent="-609600">
              <a:lnSpc>
                <a:spcPct val="90000"/>
              </a:lnSpc>
              <a:spcBef>
                <a:spcPct val="20000"/>
              </a:spcBef>
              <a:buFontTx/>
              <a:buAutoNum type="arabicPeriod"/>
            </a:pPr>
            <a:r>
              <a:rPr lang="en-US" dirty="0"/>
              <a:t>Model complexity and advanced considerations</a:t>
            </a:r>
          </a:p>
        </p:txBody>
      </p:sp>
      <p:pic>
        <p:nvPicPr>
          <p:cNvPr id="6" name="Picture 5" descr="Header + Footer Horizontal CBC.jpg">
            <a:extLst>
              <a:ext uri="{FF2B5EF4-FFF2-40B4-BE49-F238E27FC236}">
                <a16:creationId xmlns:a16="http://schemas.microsoft.com/office/drawing/2014/main" id="{7192D8DF-671A-47FA-AF96-79156C723FD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45622"/>
          </a:xfrm>
          <a:prstGeom prst="rect">
            <a:avLst/>
          </a:prstGeom>
        </p:spPr>
      </p:pic>
    </p:spTree>
    <p:extLst>
      <p:ext uri="{BB962C8B-B14F-4D97-AF65-F5344CB8AC3E}">
        <p14:creationId xmlns:p14="http://schemas.microsoft.com/office/powerpoint/2010/main" val="247755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1981200" y="2286000"/>
            <a:ext cx="2286000" cy="2667000"/>
          </a:xfrm>
          <a:prstGeom prst="rect">
            <a:avLst/>
          </a:prstGeom>
          <a:solidFill>
            <a:srgbClr val="C6D9F1"/>
          </a:solidFill>
          <a:ln w="12700">
            <a:solidFill>
              <a:schemeClr val="tx1"/>
            </a:solidFill>
            <a:miter lim="800000"/>
            <a:headEnd/>
            <a:tailEnd/>
          </a:ln>
          <a:effectLst/>
        </p:spPr>
        <p:txBody>
          <a:bodyPr wrap="none" anchor="ctr"/>
          <a:lstStyle/>
          <a:p>
            <a:endParaRPr lang="en-US"/>
          </a:p>
        </p:txBody>
      </p:sp>
      <p:sp>
        <p:nvSpPr>
          <p:cNvPr id="377859" name="Text Box 3"/>
          <p:cNvSpPr txBox="1">
            <a:spLocks noChangeArrowheads="1"/>
          </p:cNvSpPr>
          <p:nvPr/>
        </p:nvSpPr>
        <p:spPr bwMode="auto">
          <a:xfrm>
            <a:off x="5486400" y="6172200"/>
            <a:ext cx="330041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a:t>(after Ara</a:t>
            </a:r>
            <a:r>
              <a:rPr lang="en-US" sz="1600">
                <a:cs typeface="Times New Roman" charset="0"/>
              </a:rPr>
              <a:t>újo</a:t>
            </a:r>
            <a:r>
              <a:rPr lang="en-GB" sz="1600"/>
              <a:t> et al. 2005 </a:t>
            </a:r>
            <a:r>
              <a:rPr lang="en-GB" sz="1600" i="1"/>
              <a:t>Gl. Ch. Biol.</a:t>
            </a:r>
            <a:r>
              <a:rPr lang="en-GB" sz="1600"/>
              <a:t>)</a:t>
            </a:r>
          </a:p>
        </p:txBody>
      </p:sp>
      <p:sp>
        <p:nvSpPr>
          <p:cNvPr id="377860" name="Text Box 4"/>
          <p:cNvSpPr txBox="1">
            <a:spLocks noChangeArrowheads="1"/>
          </p:cNvSpPr>
          <p:nvPr/>
        </p:nvSpPr>
        <p:spPr bwMode="auto">
          <a:xfrm>
            <a:off x="533400" y="381000"/>
            <a:ext cx="838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a:t>Model calibration and evaluation strategies: independent validation</a:t>
            </a:r>
          </a:p>
        </p:txBody>
      </p:sp>
      <p:sp>
        <p:nvSpPr>
          <p:cNvPr id="377861" name="Text Box 5"/>
          <p:cNvSpPr txBox="1">
            <a:spLocks noChangeArrowheads="1"/>
          </p:cNvSpPr>
          <p:nvPr/>
        </p:nvSpPr>
        <p:spPr bwMode="auto">
          <a:xfrm>
            <a:off x="2686050" y="3276600"/>
            <a:ext cx="895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100%</a:t>
            </a:r>
          </a:p>
        </p:txBody>
      </p:sp>
      <p:sp>
        <p:nvSpPr>
          <p:cNvPr id="377862" name="Text Box 6"/>
          <p:cNvSpPr txBox="1">
            <a:spLocks noChangeArrowheads="1"/>
          </p:cNvSpPr>
          <p:nvPr/>
        </p:nvSpPr>
        <p:spPr bwMode="auto">
          <a:xfrm>
            <a:off x="228600" y="3048000"/>
            <a:ext cx="1463675"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2000"/>
              <a:t>All available data</a:t>
            </a:r>
          </a:p>
        </p:txBody>
      </p:sp>
      <p:sp>
        <p:nvSpPr>
          <p:cNvPr id="377863" name="AutoShape 7"/>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7864" name="Rectangle 8"/>
          <p:cNvSpPr>
            <a:spLocks noChangeArrowheads="1"/>
          </p:cNvSpPr>
          <p:nvPr/>
        </p:nvSpPr>
        <p:spPr bwMode="auto">
          <a:xfrm>
            <a:off x="6248400" y="2286000"/>
            <a:ext cx="2286000" cy="2667000"/>
          </a:xfrm>
          <a:prstGeom prst="rect">
            <a:avLst/>
          </a:prstGeom>
          <a:solidFill>
            <a:srgbClr val="C6D9F1"/>
          </a:solidFill>
          <a:ln w="12700">
            <a:solidFill>
              <a:schemeClr val="tx1"/>
            </a:solidFill>
            <a:miter lim="800000"/>
            <a:headEnd/>
            <a:tailEnd/>
          </a:ln>
          <a:effectLst/>
        </p:spPr>
        <p:txBody>
          <a:bodyPr wrap="none" anchor="ctr"/>
          <a:lstStyle/>
          <a:p>
            <a:endParaRPr lang="en-US"/>
          </a:p>
        </p:txBody>
      </p:sp>
      <p:sp>
        <p:nvSpPr>
          <p:cNvPr id="377865" name="Text Box 9"/>
          <p:cNvSpPr txBox="1">
            <a:spLocks noChangeArrowheads="1"/>
          </p:cNvSpPr>
          <p:nvPr/>
        </p:nvSpPr>
        <p:spPr bwMode="auto">
          <a:xfrm>
            <a:off x="6324600" y="2681288"/>
            <a:ext cx="2286000" cy="2043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40000"/>
              </a:spcBef>
            </a:pPr>
            <a:r>
              <a:rPr lang="en-US" sz="2000"/>
              <a:t>Same region</a:t>
            </a:r>
          </a:p>
          <a:p>
            <a:pPr>
              <a:spcBef>
                <a:spcPct val="40000"/>
              </a:spcBef>
            </a:pPr>
            <a:r>
              <a:rPr lang="en-US" sz="2000"/>
              <a:t>Different region</a:t>
            </a:r>
          </a:p>
          <a:p>
            <a:pPr>
              <a:spcBef>
                <a:spcPct val="40000"/>
              </a:spcBef>
            </a:pPr>
            <a:r>
              <a:rPr lang="en-US" sz="2000"/>
              <a:t>Different time</a:t>
            </a:r>
          </a:p>
          <a:p>
            <a:pPr>
              <a:spcBef>
                <a:spcPct val="40000"/>
              </a:spcBef>
            </a:pPr>
            <a:r>
              <a:rPr lang="en-US" sz="2000"/>
              <a:t>Different resolution</a:t>
            </a:r>
          </a:p>
          <a:p>
            <a:endParaRPr lang="en-US"/>
          </a:p>
        </p:txBody>
      </p:sp>
      <p:sp>
        <p:nvSpPr>
          <p:cNvPr id="377866" name="AutoShape 10"/>
          <p:cNvSpPr>
            <a:spLocks noChangeArrowheads="1"/>
          </p:cNvSpPr>
          <p:nvPr/>
        </p:nvSpPr>
        <p:spPr bwMode="auto">
          <a:xfrm>
            <a:off x="3048000" y="1600200"/>
            <a:ext cx="4114800" cy="7620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7867" name="Text Box 11"/>
          <p:cNvSpPr txBox="1">
            <a:spLocks noChangeArrowheads="1"/>
          </p:cNvSpPr>
          <p:nvPr/>
        </p:nvSpPr>
        <p:spPr bwMode="auto">
          <a:xfrm>
            <a:off x="4191000" y="6150261"/>
            <a:ext cx="10668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dirty="0"/>
              <a:t>Evaluation</a:t>
            </a:r>
          </a:p>
        </p:txBody>
      </p:sp>
      <p:sp>
        <p:nvSpPr>
          <p:cNvPr id="377868" name="Text Box 12"/>
          <p:cNvSpPr txBox="1">
            <a:spLocks noChangeArrowheads="1"/>
          </p:cNvSpPr>
          <p:nvPr/>
        </p:nvSpPr>
        <p:spPr bwMode="auto">
          <a:xfrm>
            <a:off x="4232275" y="4029075"/>
            <a:ext cx="11017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dirty="0"/>
              <a:t>Calibration</a:t>
            </a:r>
          </a:p>
        </p:txBody>
      </p:sp>
      <p:sp>
        <p:nvSpPr>
          <p:cNvPr id="377869" name="Text Box 13"/>
          <p:cNvSpPr txBox="1">
            <a:spLocks noChangeArrowheads="1"/>
          </p:cNvSpPr>
          <p:nvPr/>
        </p:nvSpPr>
        <p:spPr bwMode="auto">
          <a:xfrm>
            <a:off x="4692650" y="1171575"/>
            <a:ext cx="12255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000"/>
              <a:t>Projection</a:t>
            </a:r>
          </a:p>
        </p:txBody>
      </p:sp>
      <p:sp>
        <p:nvSpPr>
          <p:cNvPr id="15" name="Rectangle 2">
            <a:extLst>
              <a:ext uri="{FF2B5EF4-FFF2-40B4-BE49-F238E27FC236}">
                <a16:creationId xmlns:a16="http://schemas.microsoft.com/office/drawing/2014/main" id="{1FA55788-9140-4F6F-9CA4-E5957429B838}"/>
              </a:ext>
            </a:extLst>
          </p:cNvPr>
          <p:cNvSpPr>
            <a:spLocks noChangeArrowheads="1"/>
          </p:cNvSpPr>
          <p:nvPr/>
        </p:nvSpPr>
        <p:spPr bwMode="auto">
          <a:xfrm>
            <a:off x="2026920" y="5355357"/>
            <a:ext cx="2286000" cy="762000"/>
          </a:xfrm>
          <a:prstGeom prst="rect">
            <a:avLst/>
          </a:prstGeom>
          <a:solidFill>
            <a:srgbClr val="C6D9F1"/>
          </a:solidFill>
          <a:ln w="12700">
            <a:solidFill>
              <a:schemeClr val="tx1"/>
            </a:solidFill>
            <a:miter lim="800000"/>
            <a:headEnd/>
            <a:tailEnd/>
          </a:ln>
          <a:effectLst/>
        </p:spPr>
        <p:txBody>
          <a:bodyPr wrap="none" anchor="ctr"/>
          <a:lstStyle/>
          <a:p>
            <a:r>
              <a:rPr lang="en-US" dirty="0"/>
              <a:t>Independent data</a:t>
            </a:r>
          </a:p>
        </p:txBody>
      </p:sp>
      <p:sp>
        <p:nvSpPr>
          <p:cNvPr id="16" name="AutoShape 11">
            <a:extLst>
              <a:ext uri="{FF2B5EF4-FFF2-40B4-BE49-F238E27FC236}">
                <a16:creationId xmlns:a16="http://schemas.microsoft.com/office/drawing/2014/main" id="{232211D7-47D8-4470-A897-28149F79CA3D}"/>
              </a:ext>
            </a:extLst>
          </p:cNvPr>
          <p:cNvSpPr>
            <a:spLocks noChangeArrowheads="1"/>
          </p:cNvSpPr>
          <p:nvPr/>
        </p:nvSpPr>
        <p:spPr bwMode="auto">
          <a:xfrm rot="5400000">
            <a:off x="3810000" y="4735079"/>
            <a:ext cx="1524000" cy="8382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ChangeArrowheads="1"/>
          </p:cNvSpPr>
          <p:nvPr/>
        </p:nvSpPr>
        <p:spPr bwMode="auto">
          <a:xfrm>
            <a:off x="1981200" y="2286000"/>
            <a:ext cx="2286000" cy="2667000"/>
          </a:xfrm>
          <a:prstGeom prst="rect">
            <a:avLst/>
          </a:prstGeom>
          <a:solidFill>
            <a:schemeClr val="tx2">
              <a:lumMod val="20000"/>
              <a:lumOff val="80000"/>
            </a:schemeClr>
          </a:solidFill>
          <a:ln w="12700">
            <a:solidFill>
              <a:schemeClr val="tx1"/>
            </a:solidFill>
            <a:miter lim="800000"/>
            <a:headEnd/>
            <a:tailEnd/>
          </a:ln>
          <a:effectLst/>
        </p:spPr>
        <p:txBody>
          <a:bodyPr wrap="none" anchor="ctr"/>
          <a:lstStyle/>
          <a:p>
            <a:endParaRPr lang="en-US"/>
          </a:p>
        </p:txBody>
      </p:sp>
      <p:sp>
        <p:nvSpPr>
          <p:cNvPr id="375811" name="Text Box 3"/>
          <p:cNvSpPr txBox="1">
            <a:spLocks noChangeArrowheads="1"/>
          </p:cNvSpPr>
          <p:nvPr/>
        </p:nvSpPr>
        <p:spPr bwMode="auto">
          <a:xfrm>
            <a:off x="5486400" y="6172200"/>
            <a:ext cx="330041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a:t>(after Ara</a:t>
            </a:r>
            <a:r>
              <a:rPr lang="en-US" sz="1600">
                <a:cs typeface="Times New Roman" charset="0"/>
              </a:rPr>
              <a:t>újo</a:t>
            </a:r>
            <a:r>
              <a:rPr lang="en-GB" sz="1600"/>
              <a:t> et al. 2005 </a:t>
            </a:r>
            <a:r>
              <a:rPr lang="en-GB" sz="1600" i="1"/>
              <a:t>Gl. Ch. Biol.</a:t>
            </a:r>
            <a:r>
              <a:rPr lang="en-GB" sz="1600"/>
              <a:t>)</a:t>
            </a:r>
          </a:p>
        </p:txBody>
      </p:sp>
      <p:sp>
        <p:nvSpPr>
          <p:cNvPr id="375812" name="Text Box 4"/>
          <p:cNvSpPr txBox="1">
            <a:spLocks noChangeArrowheads="1"/>
          </p:cNvSpPr>
          <p:nvPr/>
        </p:nvSpPr>
        <p:spPr bwMode="auto">
          <a:xfrm>
            <a:off x="914400" y="381000"/>
            <a:ext cx="7315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a:t>Model calibration and evaluation strategies: resubstitution</a:t>
            </a:r>
          </a:p>
        </p:txBody>
      </p:sp>
      <p:sp>
        <p:nvSpPr>
          <p:cNvPr id="375813" name="Text Box 5"/>
          <p:cNvSpPr txBox="1">
            <a:spLocks noChangeArrowheads="1"/>
          </p:cNvSpPr>
          <p:nvPr/>
        </p:nvSpPr>
        <p:spPr bwMode="auto">
          <a:xfrm>
            <a:off x="2686050" y="3276600"/>
            <a:ext cx="895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100%</a:t>
            </a:r>
          </a:p>
        </p:txBody>
      </p:sp>
      <p:sp>
        <p:nvSpPr>
          <p:cNvPr id="375814" name="AutoShape 6"/>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5815" name="Rectangle 7"/>
          <p:cNvSpPr>
            <a:spLocks noChangeArrowheads="1"/>
          </p:cNvSpPr>
          <p:nvPr/>
        </p:nvSpPr>
        <p:spPr bwMode="auto">
          <a:xfrm>
            <a:off x="6248400" y="2286000"/>
            <a:ext cx="2286000" cy="2667000"/>
          </a:xfrm>
          <a:prstGeom prst="rect">
            <a:avLst/>
          </a:prstGeom>
          <a:solidFill>
            <a:schemeClr val="tx2">
              <a:lumMod val="20000"/>
              <a:lumOff val="80000"/>
            </a:schemeClr>
          </a:solidFill>
          <a:ln w="12700">
            <a:solidFill>
              <a:schemeClr val="tx1"/>
            </a:solidFill>
            <a:miter lim="800000"/>
            <a:headEnd/>
            <a:tailEnd/>
          </a:ln>
          <a:effectLst/>
        </p:spPr>
        <p:txBody>
          <a:bodyPr wrap="none" anchor="ctr"/>
          <a:lstStyle/>
          <a:p>
            <a:endParaRPr lang="en-US"/>
          </a:p>
        </p:txBody>
      </p:sp>
      <p:sp>
        <p:nvSpPr>
          <p:cNvPr id="375816" name="Text Box 8"/>
          <p:cNvSpPr txBox="1">
            <a:spLocks noChangeArrowheads="1"/>
          </p:cNvSpPr>
          <p:nvPr/>
        </p:nvSpPr>
        <p:spPr bwMode="auto">
          <a:xfrm>
            <a:off x="6324600" y="2681288"/>
            <a:ext cx="2286000" cy="2043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40000"/>
              </a:spcBef>
            </a:pPr>
            <a:r>
              <a:rPr lang="en-US" sz="2000"/>
              <a:t>Same region</a:t>
            </a:r>
          </a:p>
          <a:p>
            <a:pPr>
              <a:spcBef>
                <a:spcPct val="40000"/>
              </a:spcBef>
            </a:pPr>
            <a:r>
              <a:rPr lang="en-US" sz="2000"/>
              <a:t>Different region</a:t>
            </a:r>
          </a:p>
          <a:p>
            <a:pPr>
              <a:spcBef>
                <a:spcPct val="40000"/>
              </a:spcBef>
            </a:pPr>
            <a:r>
              <a:rPr lang="en-US" sz="2000"/>
              <a:t>Different time</a:t>
            </a:r>
          </a:p>
          <a:p>
            <a:pPr>
              <a:spcBef>
                <a:spcPct val="40000"/>
              </a:spcBef>
            </a:pPr>
            <a:r>
              <a:rPr lang="en-US" sz="2000"/>
              <a:t>Different resolution</a:t>
            </a:r>
          </a:p>
          <a:p>
            <a:endParaRPr lang="en-US"/>
          </a:p>
        </p:txBody>
      </p:sp>
      <p:sp>
        <p:nvSpPr>
          <p:cNvPr id="375817" name="AutoShape 9"/>
          <p:cNvSpPr>
            <a:spLocks noChangeArrowheads="1"/>
          </p:cNvSpPr>
          <p:nvPr/>
        </p:nvSpPr>
        <p:spPr bwMode="auto">
          <a:xfrm>
            <a:off x="3048000" y="1600200"/>
            <a:ext cx="4114800" cy="7620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5818" name="AutoShape 10"/>
          <p:cNvSpPr>
            <a:spLocks noChangeArrowheads="1"/>
          </p:cNvSpPr>
          <p:nvPr/>
        </p:nvSpPr>
        <p:spPr bwMode="auto">
          <a:xfrm rot="5400000">
            <a:off x="3886200" y="3124200"/>
            <a:ext cx="1447800" cy="8382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5819" name="Text Box 11"/>
          <p:cNvSpPr txBox="1">
            <a:spLocks noChangeArrowheads="1"/>
          </p:cNvSpPr>
          <p:nvPr/>
        </p:nvSpPr>
        <p:spPr bwMode="auto">
          <a:xfrm>
            <a:off x="4267200" y="4416425"/>
            <a:ext cx="10668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a:t>Evaluation</a:t>
            </a:r>
          </a:p>
        </p:txBody>
      </p:sp>
      <p:sp>
        <p:nvSpPr>
          <p:cNvPr id="375820" name="Text Box 12"/>
          <p:cNvSpPr txBox="1">
            <a:spLocks noChangeArrowheads="1"/>
          </p:cNvSpPr>
          <p:nvPr/>
        </p:nvSpPr>
        <p:spPr bwMode="auto">
          <a:xfrm>
            <a:off x="4267200" y="2486025"/>
            <a:ext cx="11017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a:t>Calibration</a:t>
            </a:r>
          </a:p>
        </p:txBody>
      </p:sp>
      <p:sp>
        <p:nvSpPr>
          <p:cNvPr id="375821" name="Text Box 13"/>
          <p:cNvSpPr txBox="1">
            <a:spLocks noChangeArrowheads="1"/>
          </p:cNvSpPr>
          <p:nvPr/>
        </p:nvSpPr>
        <p:spPr bwMode="auto">
          <a:xfrm>
            <a:off x="4692650" y="1171575"/>
            <a:ext cx="12255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000"/>
              <a:t>Projection</a:t>
            </a:r>
          </a:p>
        </p:txBody>
      </p:sp>
      <p:sp>
        <p:nvSpPr>
          <p:cNvPr id="375822" name="Text Box 14"/>
          <p:cNvSpPr txBox="1">
            <a:spLocks noChangeArrowheads="1"/>
          </p:cNvSpPr>
          <p:nvPr/>
        </p:nvSpPr>
        <p:spPr bwMode="auto">
          <a:xfrm>
            <a:off x="228600" y="3048000"/>
            <a:ext cx="1463675"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2000"/>
              <a:t>All available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35925</TotalTime>
  <Words>2658</Words>
  <Application>Microsoft Office PowerPoint</Application>
  <PresentationFormat>On-screen Show (4:3)</PresentationFormat>
  <Paragraphs>305</Paragraphs>
  <Slides>40</Slides>
  <Notes>28</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7" baseType="lpstr">
      <vt:lpstr>Arial</vt:lpstr>
      <vt:lpstr>Arial Narrow</vt:lpstr>
      <vt:lpstr>Calibri</vt:lpstr>
      <vt:lpstr>Times New Roman</vt:lpstr>
      <vt:lpstr>Verdana</vt:lpstr>
      <vt:lpstr>Office Theme</vt:lpstr>
      <vt:lpstr>Chart</vt:lpstr>
      <vt:lpstr>Week 5: Evaluating niche-based distribution models</vt:lpstr>
      <vt:lpstr>PowerPoint Presentation</vt:lpstr>
      <vt:lpstr>Niche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Presence-absence confusion matrix</vt:lpstr>
      <vt:lpstr>Presence-only test statistics</vt:lpstr>
      <vt:lpstr>Presence-only test statistics: testing for statistical significance</vt:lpstr>
      <vt:lpstr>Presence-absence test statistics</vt:lpstr>
      <vt:lpstr>PowerPoint Presentation</vt:lpstr>
      <vt:lpstr>So, what is a ‘good’ result?</vt:lpstr>
      <vt:lpstr>PowerPoint Presentation</vt:lpstr>
      <vt:lpstr>Advanced considerations</vt:lpstr>
      <vt:lpstr>Overfitting</vt:lpstr>
      <vt:lpstr>Advanced considerations</vt:lpstr>
      <vt:lpstr>Advanced considerations</vt:lpstr>
      <vt:lpstr>Feature Classes</vt:lpstr>
      <vt:lpstr>PowerPoint Presentation</vt:lpstr>
    </vt:vector>
  </TitlesOfParts>
  <Company>ECI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Simulated and predicted UK distributions for Linnaea borealis (Twinflower)</dc:title>
  <dc:creator>rpearson</dc:creator>
  <cp:lastModifiedBy>Peter Galante</cp:lastModifiedBy>
  <cp:revision>493</cp:revision>
  <cp:lastPrinted>2003-04-29T14:40:52Z</cp:lastPrinted>
  <dcterms:created xsi:type="dcterms:W3CDTF">2001-06-25T08:46:22Z</dcterms:created>
  <dcterms:modified xsi:type="dcterms:W3CDTF">2020-02-24T16:24:20Z</dcterms:modified>
</cp:coreProperties>
</file>